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2AFB-1A99-41B8-B42F-A610B63FA53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02F9-419B-4602-BCD4-25EBF0521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2AFB-1A99-41B8-B42F-A610B63FA53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02F9-419B-4602-BCD4-25EBF0521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2AFB-1A99-41B8-B42F-A610B63FA53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02F9-419B-4602-BCD4-25EBF0521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2AFB-1A99-41B8-B42F-A610B63FA53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02F9-419B-4602-BCD4-25EBF0521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2AFB-1A99-41B8-B42F-A610B63FA53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02F9-419B-4602-BCD4-25EBF0521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2AFB-1A99-41B8-B42F-A610B63FA53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02F9-419B-4602-BCD4-25EBF0521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2AFB-1A99-41B8-B42F-A610B63FA53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02F9-419B-4602-BCD4-25EBF0521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2AFB-1A99-41B8-B42F-A610B63FA53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02F9-419B-4602-BCD4-25EBF0521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2AFB-1A99-41B8-B42F-A610B63FA53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02F9-419B-4602-BCD4-25EBF0521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2AFB-1A99-41B8-B42F-A610B63FA53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02F9-419B-4602-BCD4-25EBF0521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2AFB-1A99-41B8-B42F-A610B63FA53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602F9-419B-4602-BCD4-25EBF0521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 bright="49000" contrast="-51000"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92AFB-1A99-41B8-B42F-A610B63FA53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602F9-419B-4602-BCD4-25EBF0521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b="1" smtClean="0"/>
              <a:t>ЛЕЧЕЊЕ ИНФЕКЦИЈА УСНЕ ДУПЉЕ</a:t>
            </a:r>
            <a:endParaRPr lang="en-US" b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CS" smtClean="0">
                <a:solidFill>
                  <a:schemeClr val="tx1"/>
                </a:solidFill>
              </a:rPr>
              <a:t>проф. Слободан Јанковић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mtClean="0"/>
              <a:t>ЛУДВИГОВА АНГИНА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686800" cy="48768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z="2800" smtClean="0"/>
              <a:t>Инфекција потиче од корена другог или трећег кутњака у доњој вилици, продире кроз кост у растресити субмандибуларни простор и брзо се шири кроз мека ткива</a:t>
            </a:r>
          </a:p>
          <a:p>
            <a:pPr>
              <a:buClr>
                <a:srgbClr val="C00000"/>
              </a:buClr>
              <a:buNone/>
            </a:pPr>
            <a:endParaRPr lang="sr-Cyrl-CS" sz="1000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z="2800" smtClean="0"/>
              <a:t>Најчешће је изазвана стафилококом, стрептококом и бактероидес врстом</a:t>
            </a:r>
          </a:p>
          <a:p>
            <a:pPr>
              <a:buClr>
                <a:srgbClr val="C00000"/>
              </a:buClr>
              <a:buNone/>
            </a:pPr>
            <a:endParaRPr lang="sr-Cyrl-CS" sz="1000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z="2800" smtClean="0"/>
              <a:t>Постоји опасност од едема ларинкса и ширења инфекције на медијастинум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sr-Cyrl-CS" smtClean="0"/>
              <a:t>ЛУДВИГОВА АНГИНА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8600" y="1447800"/>
            <a:ext cx="9372600" cy="56388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z="2800" smtClean="0"/>
              <a:t>	</a:t>
            </a:r>
            <a:r>
              <a:rPr lang="sr-Cyrl-CS" smtClean="0"/>
              <a:t>Лечење:  </a:t>
            </a:r>
            <a:endParaRPr lang="sr-Cyrl-CS" sz="2800" smtClean="0"/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 smtClean="0"/>
              <a:t>Пацијента треба хоспитализовати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 smtClean="0"/>
              <a:t>Некада је потребна интубација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 smtClean="0"/>
              <a:t>Што раније применити интравенски комбинацију антибиотика: </a:t>
            </a:r>
          </a:p>
          <a:p>
            <a:pPr lvl="1"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600" b="1" smtClean="0"/>
              <a:t>Клиндамицин</a:t>
            </a:r>
            <a:r>
              <a:rPr lang="sr-Cyrl-CS" sz="2600" smtClean="0"/>
              <a:t>, 2,7</a:t>
            </a:r>
            <a:r>
              <a:rPr lang="sr-Latn-CS" sz="2600" smtClean="0"/>
              <a:t>g/</a:t>
            </a:r>
            <a:r>
              <a:rPr lang="sr-Cyrl-CS" sz="2600" smtClean="0"/>
              <a:t>дан, подељено у 3 инфузије, трајања 1</a:t>
            </a:r>
            <a:r>
              <a:rPr lang="sr-Latn-CS" sz="2600" smtClean="0"/>
              <a:t>h</a:t>
            </a:r>
            <a:endParaRPr lang="sr-Cyrl-CS" sz="2600" smtClean="0"/>
          </a:p>
          <a:p>
            <a:pPr lvl="1"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600" b="1"/>
              <a:t> </a:t>
            </a:r>
            <a:r>
              <a:rPr lang="sr-Cyrl-CS" sz="2600" b="1" smtClean="0"/>
              <a:t>                                        и</a:t>
            </a:r>
          </a:p>
          <a:p>
            <a:pPr lvl="1"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600" b="1" smtClean="0"/>
              <a:t>пеницилин Г</a:t>
            </a:r>
            <a:r>
              <a:rPr lang="sr-Cyrl-CS" sz="2600" smtClean="0"/>
              <a:t>, 20 милиона јединица или 12</a:t>
            </a:r>
            <a:r>
              <a:rPr lang="sr-Latn-CS" sz="2600" smtClean="0"/>
              <a:t>g</a:t>
            </a:r>
            <a:r>
              <a:rPr lang="sr-Cyrl-CS" sz="2600" smtClean="0"/>
              <a:t>, у континуираној инфузији током 24</a:t>
            </a:r>
            <a:r>
              <a:rPr lang="sr-Latn-CS" sz="2600" smtClean="0"/>
              <a:t>h</a:t>
            </a:r>
            <a:endParaRPr lang="sr-Cyrl-CS" sz="2600" smtClean="0"/>
          </a:p>
          <a:p>
            <a:pPr lvl="1"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600"/>
              <a:t>	</a:t>
            </a:r>
            <a:r>
              <a:rPr lang="sr-Cyrl-CS" sz="2600" smtClean="0"/>
              <a:t>				или</a:t>
            </a:r>
          </a:p>
          <a:p>
            <a:pPr lvl="1"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600" b="1" smtClean="0"/>
              <a:t>Метронидазол</a:t>
            </a:r>
            <a:r>
              <a:rPr lang="sr-Cyrl-CS" sz="2600" smtClean="0"/>
              <a:t>, 500</a:t>
            </a:r>
            <a:r>
              <a:rPr lang="sr-Latn-CS" sz="2600" smtClean="0"/>
              <a:t>mg/8h, </a:t>
            </a:r>
            <a:r>
              <a:rPr lang="sr-Cyrl-CS" sz="2600" smtClean="0"/>
              <a:t>инфузија </a:t>
            </a:r>
            <a:r>
              <a:rPr lang="sr-Cyrl-CS" sz="2600" b="1" smtClean="0"/>
              <a:t>+ пеницилин Г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mtClean="0"/>
              <a:t>НЕКРОТИЗИРАЈУЋИ ФАСЦИТИС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686800" cy="49530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z="2800" smtClean="0"/>
              <a:t>Изузетно тешка инфекција изазвана анаеробним стрептококама</a:t>
            </a:r>
          </a:p>
          <a:p>
            <a:pPr>
              <a:buClr>
                <a:srgbClr val="C00000"/>
              </a:buClr>
              <a:buNone/>
            </a:pPr>
            <a:endParaRPr lang="sr-Cyrl-CS" sz="2000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z="2800" smtClean="0"/>
              <a:t>Лечење:  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 smtClean="0"/>
              <a:t>Неопходна је хоспитализација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 smtClean="0"/>
              <a:t>Локална ексцизија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 smtClean="0"/>
              <a:t>Комбинације антибиотика као код Лудвигове ангине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БАКТЕРИЈСКЕ ИНФЕКЦИЈЕ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mtClean="0"/>
              <a:t>Бактеријске инфекције усне дупље: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	Шарлах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/>
              <a:t>	</a:t>
            </a:r>
            <a:r>
              <a:rPr lang="sr-Cyrl-CS" smtClean="0"/>
              <a:t>Сифилис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/>
              <a:t>	</a:t>
            </a:r>
            <a:r>
              <a:rPr lang="sr-Cyrl-CS" smtClean="0"/>
              <a:t>Гонореја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/>
              <a:t>	</a:t>
            </a:r>
            <a:r>
              <a:rPr lang="sr-Cyrl-CS" smtClean="0"/>
              <a:t>Туберкулоза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ШАРЛАХ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4830763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Узрочник: бета хемолитички стрептокок групе А</a:t>
            </a:r>
          </a:p>
          <a:p>
            <a:pPr>
              <a:buClr>
                <a:srgbClr val="C00000"/>
              </a:buClr>
              <a:buNone/>
            </a:pPr>
            <a:endParaRPr lang="sr-Cyrl-CS" sz="9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Симптоми: гушобоља, повишена температура, црвена, сливена оспа по кожи</a:t>
            </a:r>
          </a:p>
          <a:p>
            <a:pPr>
              <a:buClr>
                <a:srgbClr val="C00000"/>
              </a:buClr>
              <a:buNone/>
            </a:pPr>
            <a:endParaRPr lang="sr-Cyrl-CS" sz="9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Локални налаз: у првој фази језик личи на јагоду, јер кроз белу наслагу пробијају печуркасте беле папиле, а касније, кад се бели слој скине, на малину, јер је црвен, гладак, са увећаним печуркастим папилама.</a:t>
            </a:r>
          </a:p>
          <a:p>
            <a:pPr>
              <a:buClr>
                <a:srgbClr val="C00000"/>
              </a:buClr>
              <a:buNone/>
            </a:pPr>
            <a:endParaRPr lang="sr-Cyrl-CS" sz="9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Лечење: бипеницилин (прокаин-пеницилин Г + пеницилин Г), интрамускуларно, 1,6 милиона јединица, 7-10 дана.</a:t>
            </a:r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sr-Cyrl-CS" smtClean="0"/>
              <a:t>СИФИЛИС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915400" cy="5410200"/>
          </a:xfrm>
        </p:spPr>
        <p:txBody>
          <a:bodyPr>
            <a:normAutofit fontScale="77500" lnSpcReduction="20000"/>
          </a:bodyPr>
          <a:lstStyle/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Узрочник:</a:t>
            </a:r>
            <a:r>
              <a:rPr lang="sr-Latn-CS" smtClean="0"/>
              <a:t> </a:t>
            </a:r>
            <a:r>
              <a:rPr lang="sr-Cyrl-CS" smtClean="0"/>
              <a:t>бледа спирохета (</a:t>
            </a:r>
            <a:r>
              <a:rPr lang="sr-Latn-CS" smtClean="0"/>
              <a:t>Treponema pallidum</a:t>
            </a:r>
            <a:r>
              <a:rPr lang="sr-Cyrl-CS" smtClean="0"/>
              <a:t>)</a:t>
            </a:r>
          </a:p>
          <a:p>
            <a:pPr>
              <a:buClr>
                <a:srgbClr val="C00000"/>
              </a:buClr>
              <a:buNone/>
            </a:pPr>
            <a:endParaRPr lang="sr-Cyrl-CS" sz="9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Симптоми: зависе од фазе болести</a:t>
            </a:r>
          </a:p>
          <a:p>
            <a:pPr>
              <a:buClr>
                <a:srgbClr val="C00000"/>
              </a:buClr>
              <a:buNone/>
            </a:pPr>
            <a:endParaRPr lang="sr-Cyrl-CS" sz="9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Локални налаз: усна дупља је захваћена у свим фазама.</a:t>
            </a:r>
          </a:p>
          <a:p>
            <a:pPr>
              <a:buClr>
                <a:srgbClr val="C00000"/>
              </a:buClr>
              <a:buNone/>
            </a:pPr>
            <a:r>
              <a:rPr lang="sr-Cyrl-CS" smtClean="0"/>
              <a:t>Прва фаза: тврди шанкр на уснама или језику (безболна улцерација тврдих, издигнутих ивица), праћена отоком лимфних жлезда. Спонтано пролази за месец-два. </a:t>
            </a:r>
          </a:p>
          <a:p>
            <a:pPr>
              <a:buClr>
                <a:srgbClr val="C00000"/>
              </a:buClr>
              <a:buNone/>
            </a:pPr>
            <a:r>
              <a:rPr lang="sr-Cyrl-CS" smtClean="0"/>
              <a:t>Друга фаза: 2-4 месеца касније настају плитки улкуси у усној дупљи, прекривени сивкастим фибрином, тако да подсећају на траг пужа. Спонтано зацељују за пар недеља. На кожи је присутна оспа.</a:t>
            </a:r>
          </a:p>
          <a:p>
            <a:pPr>
              <a:buClr>
                <a:srgbClr val="C00000"/>
              </a:buClr>
              <a:buNone/>
            </a:pPr>
            <a:r>
              <a:rPr lang="sr-Cyrl-CS" smtClean="0"/>
              <a:t>Трећа фаза: код ⅓ пацијената се за пар година </a:t>
            </a:r>
            <a:r>
              <a:rPr lang="sr-Cyrl-CS" smtClean="0"/>
              <a:t>развију </a:t>
            </a:r>
            <a:r>
              <a:rPr lang="sr-Cyrl-CS" smtClean="0"/>
              <a:t>гуме – некротични тумори на непцу или језику. Могу довести и до перфорације непца.</a:t>
            </a:r>
          </a:p>
          <a:p>
            <a:pPr>
              <a:buClr>
                <a:srgbClr val="C00000"/>
              </a:buClr>
              <a:buNone/>
            </a:pPr>
            <a:r>
              <a:rPr lang="sr-Cyrl-CS" smtClean="0"/>
              <a:t>Промене у усној дупљи у првој и другој фази сифилиса су јако заразне, док гуме нису. </a:t>
            </a:r>
          </a:p>
          <a:p>
            <a:pPr>
              <a:buClr>
                <a:srgbClr val="C00000"/>
              </a:buClr>
              <a:buNone/>
            </a:pPr>
            <a:endParaRPr lang="sr-Cyrl-CS" smtClean="0"/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mtClean="0"/>
              <a:t>СИФИЛИС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686800" cy="55626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z="2800" smtClean="0"/>
              <a:t>Лечење:  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 smtClean="0"/>
              <a:t>Што раније започети терапију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 smtClean="0"/>
              <a:t>У првој фази: </a:t>
            </a:r>
          </a:p>
          <a:p>
            <a:pPr lvl="1">
              <a:buClr>
                <a:srgbClr val="C00000"/>
              </a:buClr>
              <a:buNone/>
            </a:pPr>
            <a:r>
              <a:rPr lang="sr-Cyrl-CS" sz="2600"/>
              <a:t>	</a:t>
            </a:r>
            <a:r>
              <a:rPr lang="sr-Cyrl-CS" sz="2600" smtClean="0"/>
              <a:t>бензатин-бензилпеницилин, 2,4 милиона, једна и.м. инјекција (код алергије на пеницилин применити доксициклин 100</a:t>
            </a:r>
            <a:r>
              <a:rPr lang="sr-Latn-CS" sz="2600" smtClean="0"/>
              <a:t>mg/12h, 2</a:t>
            </a:r>
            <a:r>
              <a:rPr lang="sr-Cyrl-CS" sz="2600" smtClean="0"/>
              <a:t> недеље)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 smtClean="0"/>
              <a:t>У другој и трећој фази:</a:t>
            </a:r>
          </a:p>
          <a:p>
            <a:pPr lvl="1">
              <a:buClr>
                <a:srgbClr val="C00000"/>
              </a:buClr>
              <a:buNone/>
            </a:pPr>
            <a:r>
              <a:rPr lang="sr-Cyrl-CS" sz="2600"/>
              <a:t>	</a:t>
            </a:r>
            <a:r>
              <a:rPr lang="sr-Cyrl-CS" sz="2600" smtClean="0"/>
              <a:t> бензатин-бензилпеницилин, 2,4 милиона, 3 и.м. инјекције, у размаку од недељу дана (код алергије на пеницилин применити доксициклин 100</a:t>
            </a:r>
            <a:r>
              <a:rPr lang="sr-Latn-CS" sz="2600" smtClean="0"/>
              <a:t>mg/12h, 2</a:t>
            </a:r>
            <a:r>
              <a:rPr lang="sr-Cyrl-CS" sz="2600" smtClean="0"/>
              <a:t>8 дана)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mtClean="0"/>
              <a:t>КОНГЕНИТАЛНИ СИФИЛИС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686800" cy="4876800"/>
          </a:xfrm>
        </p:spPr>
        <p:txBody>
          <a:bodyPr>
            <a:normAutofit/>
          </a:bodyPr>
          <a:lstStyle/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 smtClean="0"/>
              <a:t>Настаје код деце још пре рођења, преласком бледе спирохете са мајке на плод</a:t>
            </a:r>
          </a:p>
          <a:p>
            <a:pPr lvl="1">
              <a:buClr>
                <a:srgbClr val="C00000"/>
              </a:buClr>
              <a:buNone/>
            </a:pPr>
            <a:endParaRPr lang="sr-Cyrl-CS" sz="2600" smtClean="0"/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 smtClean="0"/>
              <a:t>Деца са конгениталним сифилисом имају карактеристичне деформитете: седласт нос, изражене фронталне кврге, Хачинсонове секутиће (зашиљене), кутњаке у облику дудиња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ГОНОРЕЈА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4830763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Узрочник: </a:t>
            </a:r>
            <a:r>
              <a:rPr lang="sr-Latn-CS" smtClean="0"/>
              <a:t>Neisseria gonorrhoeae</a:t>
            </a:r>
            <a:endParaRPr lang="sr-Cyrl-CS" smtClean="0"/>
          </a:p>
          <a:p>
            <a:pPr>
              <a:buClr>
                <a:srgbClr val="C00000"/>
              </a:buClr>
              <a:buNone/>
            </a:pPr>
            <a:endParaRPr lang="sr-Cyrl-CS" sz="1200" smtClean="0"/>
          </a:p>
          <a:p>
            <a:pPr>
              <a:buClr>
                <a:srgbClr val="C00000"/>
              </a:buClr>
              <a:buNone/>
            </a:pPr>
            <a:endParaRPr lang="sr-Cyrl-CS" sz="14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Локални налаз: није специфичан (стоматитис или фарингитис праћен упорним плитким улкусима или гнојни гингивитис)</a:t>
            </a:r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endParaRPr lang="sr-Cyrl-CS" sz="14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Дијагноза: грам-негативне диплококе у ћелијама епитела се виде под микроскопом</a:t>
            </a:r>
          </a:p>
          <a:p>
            <a:pPr>
              <a:buClr>
                <a:srgbClr val="C00000"/>
              </a:buClr>
              <a:buNone/>
            </a:pPr>
            <a:endParaRPr lang="sr-Cyrl-CS" sz="14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Лечење: </a:t>
            </a:r>
            <a:r>
              <a:rPr lang="sr-Cyrl-CS" b="1" smtClean="0"/>
              <a:t>цефтриаксон</a:t>
            </a:r>
            <a:r>
              <a:rPr lang="sr-Cyrl-CS" smtClean="0"/>
              <a:t>, интрамускуларно, 250</a:t>
            </a:r>
            <a:r>
              <a:rPr lang="sr-Latn-CS" smtClean="0"/>
              <a:t>mg</a:t>
            </a:r>
            <a:r>
              <a:rPr lang="sr-Cyrl-CS" smtClean="0"/>
              <a:t>, једна инјекција + </a:t>
            </a:r>
            <a:r>
              <a:rPr lang="sr-Cyrl-CS" b="1" smtClean="0"/>
              <a:t>доксициклин</a:t>
            </a:r>
            <a:r>
              <a:rPr lang="sr-Cyrl-CS" smtClean="0"/>
              <a:t>, орално, 100</a:t>
            </a:r>
            <a:r>
              <a:rPr lang="sr-Latn-CS" smtClean="0"/>
              <a:t> mg</a:t>
            </a:r>
            <a:r>
              <a:rPr lang="sr-Cyrl-CS" smtClean="0"/>
              <a:t>/12</a:t>
            </a:r>
            <a:r>
              <a:rPr lang="sr-Latn-CS" smtClean="0"/>
              <a:t>h</a:t>
            </a:r>
            <a:r>
              <a:rPr lang="sr-Cyrl-CS" smtClean="0"/>
              <a:t>, током 7 дана (да би се уништиле хламидије и микоплазме). Код пацијената алергичних на цефалоспорине применити азитромицин, једна орална доза, 2 грама. </a:t>
            </a:r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ТУБЕРКУЛОЗА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4830763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Узрочник: </a:t>
            </a:r>
            <a:r>
              <a:rPr lang="sr-Latn-CS" smtClean="0"/>
              <a:t>Mycobacterium tuberculosis</a:t>
            </a:r>
            <a:endParaRPr lang="sr-Cyrl-CS" smtClean="0"/>
          </a:p>
          <a:p>
            <a:pPr>
              <a:buClr>
                <a:srgbClr val="C00000"/>
              </a:buClr>
              <a:buNone/>
            </a:pPr>
            <a:endParaRPr lang="sr-Cyrl-CS" sz="1200" smtClean="0"/>
          </a:p>
          <a:p>
            <a:pPr>
              <a:buClr>
                <a:srgbClr val="C00000"/>
              </a:buClr>
              <a:buNone/>
            </a:pPr>
            <a:endParaRPr lang="sr-Cyrl-CS" sz="14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Локални налаз: ТБЦ ретко захвата усну дупљу, тако да код промена у усној дупљи увек постоје и промене на плућима. Јављају се дубоке, болне улцерације издигнутих ивица, обично на задњем делу језика. </a:t>
            </a:r>
          </a:p>
          <a:p>
            <a:pPr>
              <a:buClr>
                <a:srgbClr val="C00000"/>
              </a:buClr>
              <a:buNone/>
            </a:pPr>
            <a:endParaRPr lang="sr-Cyrl-CS" sz="14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Лечење: узрочник брзо стиче резистенцију на лекове и од почетка захтева комбинацију антитуберкулотика.</a:t>
            </a:r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БАКТЕРИЈСКЕ ИНФЕКЦИЈЕ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 fontScale="92500"/>
          </a:bodyPr>
          <a:lstStyle/>
          <a:p>
            <a:pPr>
              <a:buClr>
                <a:srgbClr val="C00000"/>
              </a:buClr>
              <a:buFont typeface="Wingdings 2" pitchFamily="18" charset="2"/>
              <a:buChar char="Ù"/>
            </a:pPr>
            <a:r>
              <a:rPr lang="sr-Cyrl-CS" smtClean="0"/>
              <a:t> Бактеријске инфекције у усној дупљи почињу упалом некротичне пулпе зуба, упалом у периодонталном џепу или као перикоронитис, да би се ускоро прошириле на околна ткива.</a:t>
            </a:r>
          </a:p>
          <a:p>
            <a:pPr>
              <a:buClr>
                <a:srgbClr val="C00000"/>
              </a:buClr>
              <a:buNone/>
            </a:pPr>
            <a:endParaRPr lang="sr-Cyrl-CS" sz="1900" smtClean="0"/>
          </a:p>
          <a:p>
            <a:pPr>
              <a:buClr>
                <a:srgbClr val="C00000"/>
              </a:buClr>
              <a:buFont typeface="Wingdings 2" pitchFamily="18" charset="2"/>
              <a:buChar char="Ù"/>
            </a:pPr>
            <a:r>
              <a:rPr lang="sr-Cyrl-CS" smtClean="0"/>
              <a:t> Најчешће их изазивају грам-негативне анаеробне бактерије из групе </a:t>
            </a:r>
            <a:r>
              <a:rPr lang="sr-Latn-CS" smtClean="0"/>
              <a:t>Bacteroides</a:t>
            </a:r>
            <a:r>
              <a:rPr lang="sr-Cyrl-CS" smtClean="0"/>
              <a:t> и стрептококе (анаеробне и аеробне), ређе </a:t>
            </a:r>
            <a:r>
              <a:rPr lang="sr-Latn-CS" smtClean="0"/>
              <a:t>Haemophilus, S. aureus</a:t>
            </a:r>
            <a:r>
              <a:rPr lang="sr-Cyrl-CS" smtClean="0"/>
              <a:t> и</a:t>
            </a:r>
            <a:r>
              <a:rPr lang="sr-Latn-CS" smtClean="0"/>
              <a:t> Streptococcus Milleri</a:t>
            </a:r>
            <a:r>
              <a:rPr lang="sr-Cyrl-CS" smtClean="0"/>
              <a:t>.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ТУБЕРКУЛОЗА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4830763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Терапија почиње комбинацијом 3 </a:t>
            </a:r>
            <a:r>
              <a:rPr lang="sr-Cyrl-CS" smtClean="0"/>
              <a:t>антитуберкулотика </a:t>
            </a:r>
            <a:r>
              <a:rPr lang="sr-Cyrl-CS" smtClean="0"/>
              <a:t>1. реда: изониазидом, рифампицином и пиразинамидом, током 8 недеља. Код резистентног соја додаје се и етамбутол. Једном недељно се контролише ниво јетрених ензима.</a:t>
            </a:r>
            <a:endParaRPr lang="sr-Cyrl-CS" sz="1400" smtClean="0"/>
          </a:p>
          <a:p>
            <a:pPr>
              <a:buClr>
                <a:srgbClr val="C00000"/>
              </a:buClr>
              <a:buNone/>
            </a:pPr>
            <a:endParaRPr lang="sr-Cyrl-CS" sz="16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После 8 недеља наставља се терапија изониазидом и рифампицином, током </a:t>
            </a:r>
            <a:r>
              <a:rPr lang="sr-Cyrl-CS" smtClean="0"/>
              <a:t>наредна </a:t>
            </a:r>
            <a:r>
              <a:rPr lang="sr-Cyrl-CS" smtClean="0"/>
              <a:t>4 </a:t>
            </a:r>
            <a:r>
              <a:rPr lang="sr-Cyrl-CS" smtClean="0"/>
              <a:t>месеца</a:t>
            </a:r>
            <a:r>
              <a:rPr lang="sr-Cyrl-CS" smtClean="0"/>
              <a:t>. </a:t>
            </a:r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endParaRPr lang="sr-Cyrl-CS" sz="16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Код већине пацијената поменута терапија доводи до излечења. Код отпорних сојева примењују се антитуберкулотици 2. реда: стрептомицин, хинолони, амикацин, капреомицин, етионамид или пара-аминосалицилна киселина, увек у комбинацији.</a:t>
            </a:r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sr-Cyrl-CS" smtClean="0"/>
              <a:t>ТУБЕРКУЛОЗА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8915400" cy="5410200"/>
          </a:xfrm>
        </p:spPr>
        <p:txBody>
          <a:bodyPr>
            <a:normAutofit fontScale="77500" lnSpcReduction="20000"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z="4600" b="1" smtClean="0"/>
              <a:t>                                 Изониазид</a:t>
            </a:r>
            <a:endParaRPr lang="sr-Cyrl-CS" sz="2000" b="1" smtClean="0"/>
          </a:p>
          <a:p>
            <a:pPr>
              <a:buClr>
                <a:srgbClr val="C00000"/>
              </a:buClr>
              <a:buNone/>
            </a:pPr>
            <a:endParaRPr lang="sr-Cyrl-CS" sz="16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Механизам дејства: Спречава синтезу миколне киселине, главног састојка ћелијског зида микобактерија</a:t>
            </a:r>
          </a:p>
          <a:p>
            <a:pPr>
              <a:buClr>
                <a:srgbClr val="C00000"/>
              </a:buClr>
              <a:buNone/>
            </a:pPr>
            <a:endParaRPr lang="sr-Cyrl-CS" sz="10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Фармакокинетика: Добро се апсорбује и продире у сва ткива. Метаболише се у јетри (ацетилација). </a:t>
            </a:r>
            <a:endParaRPr lang="sr-Latn-CS" smtClean="0"/>
          </a:p>
          <a:p>
            <a:pPr>
              <a:buClr>
                <a:srgbClr val="C00000"/>
              </a:buClr>
              <a:buNone/>
            </a:pPr>
            <a:endParaRPr lang="sr-Cyrl-CS" sz="11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Индикације: за лечење свих облика ТБЦ (15</a:t>
            </a:r>
            <a:r>
              <a:rPr lang="sr-Latn-CS" smtClean="0"/>
              <a:t>mg/kg</a:t>
            </a:r>
            <a:r>
              <a:rPr lang="sr-Cyrl-CS" smtClean="0"/>
              <a:t>, 3 х недељно) и превенцију ТБЦ код особа које станују са туберкулозном особом, код особа код којих је туберкулинска проба позитивна а нису вакцинисане и код особа са имуносупресијом.</a:t>
            </a:r>
            <a:endParaRPr lang="sr-Latn-CS" smtClean="0"/>
          </a:p>
          <a:p>
            <a:pPr>
              <a:buClr>
                <a:srgbClr val="C00000"/>
              </a:buClr>
              <a:buNone/>
            </a:pPr>
            <a:endParaRPr lang="sr-Cyrl-CS" sz="11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Нежељена дејства су оштећење јетре (хемијски хепатитис) и периферни неуритис код особа које споро ацетилишу изониазид (може се спречити истовременом применом Б</a:t>
            </a:r>
            <a:r>
              <a:rPr lang="sr-Cyrl-CS" baseline="-25000" smtClean="0"/>
              <a:t>6</a:t>
            </a:r>
            <a:r>
              <a:rPr lang="sr-Cyrl-CS" smtClean="0"/>
              <a:t> витамина (10</a:t>
            </a:r>
            <a:r>
              <a:rPr lang="sr-Latn-CS" smtClean="0"/>
              <a:t>mg</a:t>
            </a:r>
            <a:r>
              <a:rPr lang="sr-Cyrl-CS" smtClean="0"/>
              <a:t>/дан). </a:t>
            </a:r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sr-Cyrl-CS" smtClean="0"/>
              <a:t>ТУБЕРКУЛОЗА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9144000" cy="5410200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z="4000" b="1" smtClean="0"/>
              <a:t>                            Рифампицин</a:t>
            </a:r>
            <a:endParaRPr lang="sr-Cyrl-CS" sz="1700" b="1" smtClean="0"/>
          </a:p>
          <a:p>
            <a:pPr>
              <a:buClr>
                <a:srgbClr val="C00000"/>
              </a:buClr>
              <a:buNone/>
            </a:pPr>
            <a:endParaRPr lang="sr-Cyrl-CS" sz="16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Механизам дејства: спречава синтезу РНК у микобактеријама</a:t>
            </a:r>
          </a:p>
          <a:p>
            <a:pPr>
              <a:buClr>
                <a:srgbClr val="C00000"/>
              </a:buClr>
              <a:buNone/>
            </a:pPr>
            <a:endParaRPr lang="sr-Cyrl-CS" sz="13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Индикације: за лечење ТБЦ (орално, 600</a:t>
            </a:r>
            <a:r>
              <a:rPr lang="sr-Latn-CS" smtClean="0"/>
              <a:t>mg</a:t>
            </a:r>
            <a:r>
              <a:rPr lang="sr-Cyrl-CS" smtClean="0"/>
              <a:t>, 3 х недељно) </a:t>
            </a:r>
            <a:endParaRPr lang="sr-Latn-CS" smtClean="0"/>
          </a:p>
          <a:p>
            <a:pPr>
              <a:buClr>
                <a:srgbClr val="C00000"/>
              </a:buClr>
              <a:buNone/>
            </a:pPr>
            <a:endParaRPr lang="sr-Cyrl-CS" sz="13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Нежељена дејства су хепатитис и синдром сличан грипу (грозница, главобоља, слабост), као и блокирање дејства оралних контрацептива</a:t>
            </a:r>
          </a:p>
          <a:p>
            <a:pPr>
              <a:buClr>
                <a:srgbClr val="C00000"/>
              </a:buClr>
              <a:buNone/>
            </a:pPr>
            <a:endParaRPr lang="sr-Cyrl-CS" sz="13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Рифампицин даје урину наранџасто-црвену боју</a:t>
            </a:r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endParaRPr lang="sr-Cyrl-CS" smtClean="0"/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ТУБЕРКУЛОЗА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9144000" cy="54102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z="4000" b="1" smtClean="0"/>
              <a:t>                        Пиразинамид</a:t>
            </a:r>
            <a:endParaRPr lang="sr-Cyrl-CS" sz="1700" b="1" smtClean="0"/>
          </a:p>
          <a:p>
            <a:pPr>
              <a:buClr>
                <a:srgbClr val="C00000"/>
              </a:buClr>
              <a:buNone/>
            </a:pPr>
            <a:endParaRPr lang="sr-Cyrl-CS" sz="16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Механизам дејства: уништава ТБЦ бациле у макрофагима</a:t>
            </a:r>
          </a:p>
          <a:p>
            <a:pPr>
              <a:buClr>
                <a:srgbClr val="C00000"/>
              </a:buClr>
              <a:buNone/>
            </a:pPr>
            <a:endParaRPr lang="sr-Cyrl-CS" sz="13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Индикације: за лечење ТБЦ (орално, 2,5</a:t>
            </a:r>
            <a:r>
              <a:rPr lang="sr-Latn-CS" smtClean="0"/>
              <a:t>g</a:t>
            </a:r>
            <a:r>
              <a:rPr lang="sr-Cyrl-CS" smtClean="0"/>
              <a:t>, 3 х недељно) </a:t>
            </a:r>
            <a:endParaRPr lang="sr-Latn-CS" smtClean="0"/>
          </a:p>
          <a:p>
            <a:pPr>
              <a:buClr>
                <a:srgbClr val="C00000"/>
              </a:buClr>
              <a:buNone/>
            </a:pPr>
            <a:endParaRPr lang="sr-Cyrl-CS" sz="13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Нежељена дејства су хепатотоксичност и хиперурикемија.</a:t>
            </a:r>
            <a:endParaRPr lang="sr-Cyrl-CS" sz="1300" smtClean="0"/>
          </a:p>
          <a:p>
            <a:pPr>
              <a:buClr>
                <a:srgbClr val="C00000"/>
              </a:buClr>
              <a:buNone/>
            </a:pPr>
            <a:endParaRPr lang="sr-Cyrl-CS" smtClean="0"/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sr-Cyrl-CS" smtClean="0"/>
              <a:t>ТУБЕРКУЛОЗА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410200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z="4000" b="1" smtClean="0"/>
              <a:t>                              Етамбутол</a:t>
            </a:r>
            <a:endParaRPr lang="sr-Cyrl-CS" sz="1700" b="1" smtClean="0"/>
          </a:p>
          <a:p>
            <a:pPr>
              <a:buClr>
                <a:srgbClr val="C00000"/>
              </a:buClr>
              <a:buNone/>
            </a:pPr>
            <a:endParaRPr lang="sr-Cyrl-CS" sz="16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Механизам дејства: инхибиција синтезе арабино-галактана, једног од важних састојака ћелијског зида микобактерија</a:t>
            </a:r>
          </a:p>
          <a:p>
            <a:pPr>
              <a:buClr>
                <a:srgbClr val="C00000"/>
              </a:buClr>
              <a:buNone/>
            </a:pPr>
            <a:endParaRPr lang="sr-Cyrl-CS" sz="13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Слабо продире у ЦНС</a:t>
            </a:r>
          </a:p>
          <a:p>
            <a:pPr>
              <a:buClr>
                <a:srgbClr val="C00000"/>
              </a:buClr>
              <a:buNone/>
            </a:pPr>
            <a:endParaRPr lang="sr-Cyrl-CS" sz="13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Индикације: за лечење ТБЦ (орално, 25</a:t>
            </a:r>
            <a:r>
              <a:rPr lang="sr-Latn-CS" smtClean="0"/>
              <a:t>mg/kg/</a:t>
            </a:r>
            <a:r>
              <a:rPr lang="sr-Cyrl-CS" smtClean="0"/>
              <a:t>дан,  3 х недељно) </a:t>
            </a:r>
            <a:endParaRPr lang="sr-Latn-CS" smtClean="0"/>
          </a:p>
          <a:p>
            <a:pPr>
              <a:buClr>
                <a:srgbClr val="C00000"/>
              </a:buClr>
              <a:buNone/>
            </a:pPr>
            <a:endParaRPr lang="sr-Cyrl-CS" sz="13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Нежељено дејство је упала оптичког нерва (прва манифестација је поремећај колорног вида)</a:t>
            </a:r>
            <a:endParaRPr lang="sr-Cyrl-CS" sz="1300" smtClean="0"/>
          </a:p>
          <a:p>
            <a:pPr>
              <a:buClr>
                <a:srgbClr val="C00000"/>
              </a:buClr>
              <a:buNone/>
            </a:pPr>
            <a:endParaRPr lang="sr-Cyrl-CS" smtClean="0"/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sr-Cyrl-CS" smtClean="0"/>
              <a:t>ТУБЕРКУЛОЗА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9144000" cy="54102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z="4000" b="1" smtClean="0"/>
              <a:t>                       Стрептомицин</a:t>
            </a:r>
            <a:endParaRPr lang="sr-Cyrl-CS" sz="1700" b="1" smtClean="0"/>
          </a:p>
          <a:p>
            <a:pPr>
              <a:buClr>
                <a:srgbClr val="C00000"/>
              </a:buClr>
              <a:buNone/>
            </a:pPr>
            <a:endParaRPr lang="sr-Cyrl-CS" sz="16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Механизам дејства: делује на бактерије у екстрацелуларном простору и кавернама </a:t>
            </a:r>
          </a:p>
          <a:p>
            <a:pPr>
              <a:buClr>
                <a:srgbClr val="C00000"/>
              </a:buClr>
              <a:buNone/>
            </a:pPr>
            <a:endParaRPr lang="sr-Cyrl-CS" sz="13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Слабо продире кроз телесне мембране</a:t>
            </a:r>
          </a:p>
          <a:p>
            <a:pPr>
              <a:buClr>
                <a:srgbClr val="C00000"/>
              </a:buClr>
              <a:buNone/>
            </a:pPr>
            <a:endParaRPr lang="sr-Cyrl-CS" sz="13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Индикације: за лечење ТБЦ (и.м. или и.в., 15</a:t>
            </a:r>
            <a:r>
              <a:rPr lang="sr-Latn-CS" smtClean="0"/>
              <a:t>mg/kg/</a:t>
            </a:r>
            <a:r>
              <a:rPr lang="sr-Cyrl-CS" smtClean="0"/>
              <a:t>дан) </a:t>
            </a:r>
            <a:endParaRPr lang="sr-Latn-CS" smtClean="0"/>
          </a:p>
          <a:p>
            <a:pPr>
              <a:buClr>
                <a:srgbClr val="C00000"/>
              </a:buClr>
              <a:buNone/>
            </a:pPr>
            <a:endParaRPr lang="sr-Cyrl-CS" sz="1300" smtClean="0"/>
          </a:p>
          <a:p>
            <a:pPr>
              <a:buClr>
                <a:srgbClr val="C00000"/>
              </a:buClr>
              <a:buNone/>
            </a:pPr>
            <a:endParaRPr lang="sr-Cyrl-CS" smtClean="0"/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sr-Cyrl-CS" smtClean="0"/>
              <a:t>ТУБЕРКУЛОЗА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9144000" cy="54102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z="4000" b="1" smtClean="0"/>
              <a:t>                       Капреомицин</a:t>
            </a:r>
            <a:endParaRPr lang="sr-Cyrl-CS" sz="1700" b="1" smtClean="0"/>
          </a:p>
          <a:p>
            <a:pPr>
              <a:buClr>
                <a:srgbClr val="C00000"/>
              </a:buClr>
              <a:buNone/>
            </a:pPr>
            <a:endParaRPr lang="sr-Cyrl-CS" sz="1600" smtClean="0"/>
          </a:p>
          <a:p>
            <a:pPr>
              <a:buClr>
                <a:srgbClr val="C00000"/>
              </a:buClr>
              <a:buNone/>
            </a:pPr>
            <a:endParaRPr lang="sr-Cyrl-CS" sz="1300" smtClean="0"/>
          </a:p>
          <a:p>
            <a:pPr>
              <a:buClr>
                <a:srgbClr val="C00000"/>
              </a:buClr>
              <a:buNone/>
            </a:pPr>
            <a:endParaRPr lang="sr-Cyrl-CS" sz="13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Индикације: за лечење ТБЦ (и.м., 1</a:t>
            </a:r>
            <a:r>
              <a:rPr lang="sr-Latn-CS" smtClean="0"/>
              <a:t>g</a:t>
            </a:r>
            <a:r>
              <a:rPr lang="sr-Cyrl-CS" smtClean="0"/>
              <a:t> три пута недељно) </a:t>
            </a:r>
          </a:p>
          <a:p>
            <a:pPr>
              <a:buClr>
                <a:srgbClr val="C00000"/>
              </a:buClr>
              <a:buNone/>
            </a:pPr>
            <a:endParaRPr lang="sr-Cyrl-CS" sz="18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/>
              <a:t>Н</a:t>
            </a:r>
            <a:r>
              <a:rPr lang="sr-Cyrl-CS" smtClean="0"/>
              <a:t>ежељена дејства: оштећење бубрега и унутрашњег ува</a:t>
            </a:r>
            <a:endParaRPr lang="sr-Latn-CS" smtClean="0"/>
          </a:p>
          <a:p>
            <a:pPr>
              <a:buClr>
                <a:srgbClr val="C00000"/>
              </a:buClr>
              <a:buNone/>
            </a:pPr>
            <a:endParaRPr lang="sr-Cyrl-CS" sz="1300" smtClean="0"/>
          </a:p>
          <a:p>
            <a:pPr>
              <a:buClr>
                <a:srgbClr val="C00000"/>
              </a:buClr>
              <a:buNone/>
            </a:pPr>
            <a:endParaRPr lang="sr-Cyrl-CS" smtClean="0"/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sr-Cyrl-CS" smtClean="0"/>
              <a:t>ТУБЕРКУЛОЗА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9144000" cy="54102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z="4000" b="1" smtClean="0"/>
              <a:t>                       Етионамид</a:t>
            </a:r>
            <a:endParaRPr lang="sr-Cyrl-CS" sz="1700" b="1" smtClean="0"/>
          </a:p>
          <a:p>
            <a:pPr>
              <a:buClr>
                <a:srgbClr val="C00000"/>
              </a:buClr>
              <a:buNone/>
            </a:pPr>
            <a:endParaRPr lang="sr-Cyrl-CS" sz="1600" smtClean="0"/>
          </a:p>
          <a:p>
            <a:pPr>
              <a:buClr>
                <a:srgbClr val="C00000"/>
              </a:buClr>
              <a:buNone/>
            </a:pPr>
            <a:endParaRPr lang="sr-Cyrl-CS" sz="13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Механизам дејства: инхибира синтезу миколне киселине</a:t>
            </a:r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Индикације: за лечење ТБЦ (орално, 1</a:t>
            </a:r>
            <a:r>
              <a:rPr lang="sr-Latn-CS" smtClean="0"/>
              <a:t>g</a:t>
            </a:r>
            <a:r>
              <a:rPr lang="sr-Cyrl-CS" smtClean="0"/>
              <a:t>/дан) </a:t>
            </a:r>
          </a:p>
          <a:p>
            <a:pPr>
              <a:buClr>
                <a:srgbClr val="C00000"/>
              </a:buClr>
              <a:buNone/>
            </a:pPr>
            <a:endParaRPr lang="sr-Cyrl-CS" sz="18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/>
              <a:t>Н</a:t>
            </a:r>
            <a:r>
              <a:rPr lang="sr-Cyrl-CS" smtClean="0"/>
              <a:t>ежељена дејства: оштећење јетре и периферних нерава, иритација желуца</a:t>
            </a:r>
            <a:endParaRPr lang="sr-Latn-CS" smtClean="0"/>
          </a:p>
          <a:p>
            <a:pPr>
              <a:buClr>
                <a:srgbClr val="C00000"/>
              </a:buClr>
              <a:buNone/>
            </a:pPr>
            <a:endParaRPr lang="sr-Cyrl-CS" sz="1300" smtClean="0"/>
          </a:p>
          <a:p>
            <a:pPr>
              <a:buClr>
                <a:srgbClr val="C00000"/>
              </a:buClr>
              <a:buNone/>
            </a:pPr>
            <a:endParaRPr lang="sr-Cyrl-CS" smtClean="0"/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sr-Cyrl-CS" smtClean="0"/>
              <a:t>ТУБЕРКУЛОЗА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9144000" cy="54102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z="3400" b="1" smtClean="0"/>
              <a:t>      Пара-аминосалицилна киселина (ПАС)</a:t>
            </a:r>
          </a:p>
          <a:p>
            <a:pPr>
              <a:buClr>
                <a:srgbClr val="C00000"/>
              </a:buClr>
              <a:buNone/>
            </a:pPr>
            <a:endParaRPr lang="sr-Cyrl-CS" sz="1600" smtClean="0"/>
          </a:p>
          <a:p>
            <a:pPr>
              <a:buClr>
                <a:srgbClr val="C00000"/>
              </a:buClr>
              <a:buNone/>
            </a:pPr>
            <a:endParaRPr lang="sr-Cyrl-CS" sz="13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Механизам дејства: инхибира синтезу миколне киселине</a:t>
            </a:r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Индикације: за лечење ТБЦ (орално, 1</a:t>
            </a:r>
            <a:r>
              <a:rPr lang="sr-Latn-CS" smtClean="0"/>
              <a:t>g</a:t>
            </a:r>
            <a:r>
              <a:rPr lang="sr-Cyrl-CS" smtClean="0"/>
              <a:t>/дан) </a:t>
            </a:r>
          </a:p>
          <a:p>
            <a:pPr>
              <a:buClr>
                <a:srgbClr val="C00000"/>
              </a:buClr>
              <a:buNone/>
            </a:pPr>
            <a:endParaRPr lang="sr-Cyrl-CS" sz="1800" smtClean="0"/>
          </a:p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/>
              <a:t>Н</a:t>
            </a:r>
            <a:r>
              <a:rPr lang="sr-Cyrl-CS" smtClean="0"/>
              <a:t>ежељена дејства: оштећење јетре и периферних нерава, иритација желуца</a:t>
            </a:r>
            <a:endParaRPr lang="sr-Latn-CS" smtClean="0"/>
          </a:p>
          <a:p>
            <a:pPr>
              <a:buClr>
                <a:srgbClr val="C00000"/>
              </a:buClr>
              <a:buNone/>
            </a:pPr>
            <a:endParaRPr lang="sr-Cyrl-CS" sz="1300" smtClean="0"/>
          </a:p>
          <a:p>
            <a:pPr>
              <a:buClr>
                <a:srgbClr val="C00000"/>
              </a:buClr>
              <a:buNone/>
            </a:pPr>
            <a:endParaRPr lang="sr-Cyrl-CS" smtClean="0"/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sr-Cyrl-CS" smtClean="0"/>
              <a:t>ОРАЛНА КАНДИДИЈАЗА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4102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z="3400" b="1" smtClean="0"/>
              <a:t>      </a:t>
            </a:r>
            <a:r>
              <a:rPr lang="sr-Cyrl-CS" sz="3400" smtClean="0"/>
              <a:t>У усној дупљи гљивичне инфекције најчешће изазивају </a:t>
            </a:r>
            <a:r>
              <a:rPr lang="sr-Latn-CS" sz="3400" smtClean="0"/>
              <a:t>Candida albicans </a:t>
            </a:r>
            <a:r>
              <a:rPr lang="sr-Cyrl-CS" sz="3400" smtClean="0"/>
              <a:t>и </a:t>
            </a:r>
            <a:r>
              <a:rPr lang="sr-Latn-CS" sz="3400" smtClean="0"/>
              <a:t>Candida dubliniensis</a:t>
            </a:r>
            <a:r>
              <a:rPr lang="sr-Cyrl-CS" sz="3400" smtClean="0"/>
              <a:t>. </a:t>
            </a:r>
          </a:p>
          <a:p>
            <a:pPr>
              <a:buClr>
                <a:srgbClr val="C00000"/>
              </a:buClr>
              <a:buNone/>
            </a:pPr>
            <a:endParaRPr lang="sr-Cyrl-CS" sz="1800" smtClean="0"/>
          </a:p>
          <a:p>
            <a:pPr>
              <a:buClr>
                <a:srgbClr val="C00000"/>
              </a:buClr>
              <a:buNone/>
            </a:pPr>
            <a:r>
              <a:rPr lang="sr-Cyrl-CS" sz="3400" smtClean="0"/>
              <a:t>	   Према клиничкој слици, разликују се:</a:t>
            </a:r>
          </a:p>
          <a:p>
            <a:pPr lvl="2"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800" smtClean="0"/>
              <a:t> псеудомембранозна кандидијаза</a:t>
            </a:r>
          </a:p>
          <a:p>
            <a:pPr lvl="2"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800" smtClean="0"/>
              <a:t> акутна еритоматозна кандидијаза</a:t>
            </a:r>
          </a:p>
          <a:p>
            <a:pPr lvl="2"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800" smtClean="0"/>
              <a:t> хронична атрофична кандидијаза</a:t>
            </a:r>
          </a:p>
          <a:p>
            <a:pPr lvl="2"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800" smtClean="0"/>
              <a:t> ангуларни хеилитис</a:t>
            </a:r>
          </a:p>
          <a:p>
            <a:pPr lvl="2"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800" smtClean="0"/>
              <a:t> хронична хиперпластична кандидијаза</a:t>
            </a:r>
          </a:p>
          <a:p>
            <a:pPr lvl="2"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800" smtClean="0"/>
              <a:t> хронична мукокутана кандидијаза</a:t>
            </a:r>
          </a:p>
          <a:p>
            <a:pPr>
              <a:buClr>
                <a:srgbClr val="C00000"/>
              </a:buClr>
              <a:buNone/>
            </a:pPr>
            <a:endParaRPr lang="sr-Cyrl-CS" smtClean="0"/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БАКТЕРИЈСКЕ ИНФЕКЦИЈЕ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mtClean="0"/>
              <a:t>Бактеријске инфекције у усној дупљи: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400" smtClean="0"/>
              <a:t>	Апикални апсцес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400"/>
              <a:t>	</a:t>
            </a:r>
            <a:r>
              <a:rPr lang="sr-Cyrl-CS" sz="2400" smtClean="0"/>
              <a:t>Периодонтални апсцес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400"/>
              <a:t>	</a:t>
            </a:r>
            <a:r>
              <a:rPr lang="sr-Cyrl-CS" sz="2400" smtClean="0"/>
              <a:t>Перикоронитис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400"/>
              <a:t>	</a:t>
            </a:r>
            <a:r>
              <a:rPr lang="sr-Cyrl-CS" sz="2400" smtClean="0"/>
              <a:t>Алвеоларни остеитис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400"/>
              <a:t>	</a:t>
            </a:r>
            <a:r>
              <a:rPr lang="sr-Cyrl-CS" sz="2400" smtClean="0"/>
              <a:t>Актиномикоза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400"/>
              <a:t>	</a:t>
            </a:r>
            <a:r>
              <a:rPr lang="sr-Cyrl-CS" sz="2400" smtClean="0"/>
              <a:t>Стафилококни аденитис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400"/>
              <a:t>	</a:t>
            </a:r>
            <a:r>
              <a:rPr lang="sr-Cyrl-CS" sz="2400" smtClean="0"/>
              <a:t>Лудвигова ангина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400"/>
              <a:t>	</a:t>
            </a:r>
            <a:r>
              <a:rPr lang="sr-Cyrl-CS" sz="2400" smtClean="0"/>
              <a:t>Некротизирајући фасцитис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sr-Cyrl-CS" smtClean="0"/>
              <a:t>ОРАЛНА КАНДИДИЈАЗА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410200"/>
          </a:xfrm>
        </p:spPr>
        <p:txBody>
          <a:bodyPr>
            <a:normAutofit lnSpcReduction="10000"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b="1" smtClean="0"/>
              <a:t>Псеудомембранозна кандидијаза </a:t>
            </a:r>
            <a:r>
              <a:rPr lang="sr-Cyrl-CS" sz="2800" smtClean="0"/>
              <a:t>се јавља кад постоји имуносупресија: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/>
              <a:t>		новорођенчад (сор или млечац)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/>
              <a:t>		особе под цитостатском терапијом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/>
              <a:t>		особе под кортикостероидном терапијом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/>
              <a:t>		особе са дијабетесом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/>
              <a:t>		старе особе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/>
              <a:t>		код синдрома стечене имунодефицијенције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2800" smtClean="0"/>
          </a:p>
          <a:p>
            <a:pPr>
              <a:buClr>
                <a:srgbClr val="C00000"/>
              </a:buClr>
              <a:buNone/>
            </a:pPr>
            <a:r>
              <a:rPr lang="sr-Cyrl-CS" sz="2800" smtClean="0"/>
              <a:t>Клиничка слика: Беле наслаге на језику, слузокожи образа и ждрелу, које се лако скидају, али остаје рањава површина. Пацијент може осећати тегобе током исхране или је болест асимптоматска.</a:t>
            </a:r>
          </a:p>
          <a:p>
            <a:pPr>
              <a:buClr>
                <a:srgbClr val="C00000"/>
              </a:buClr>
              <a:buNone/>
            </a:pPr>
            <a:endParaRPr lang="sr-Cyrl-CS" smtClean="0"/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sr-Cyrl-CS" smtClean="0"/>
              <a:t>ОРАЛНА КАНДИДИЈАЗА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410200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b="1" smtClean="0"/>
              <a:t>       Лечење псеудомембранозне кандидијазе </a:t>
            </a:r>
          </a:p>
          <a:p>
            <a:pPr>
              <a:buClr>
                <a:srgbClr val="C00000"/>
              </a:buClr>
              <a:buNone/>
            </a:pPr>
            <a:endParaRPr lang="sr-Cyrl-CS" sz="1700" b="1" smtClean="0"/>
          </a:p>
          <a:p>
            <a:pPr>
              <a:buClr>
                <a:srgbClr val="C00000"/>
              </a:buClr>
              <a:buNone/>
            </a:pPr>
            <a:r>
              <a:rPr lang="sr-Cyrl-CS" sz="2800" b="1" smtClean="0">
                <a:solidFill>
                  <a:srgbClr val="C00000"/>
                </a:solidFill>
              </a:rPr>
              <a:t>Нистатин</a:t>
            </a:r>
            <a:r>
              <a:rPr lang="sr-Cyrl-CS" sz="2800" smtClean="0"/>
              <a:t>, орално, 100 000</a:t>
            </a:r>
            <a:r>
              <a:rPr lang="sr-Latn-CS" sz="2800" smtClean="0"/>
              <a:t>IJ</a:t>
            </a:r>
            <a:r>
              <a:rPr lang="sr-Cyrl-CS" sz="2800" smtClean="0"/>
              <a:t>/6</a:t>
            </a:r>
            <a:r>
              <a:rPr lang="sr-Latn-CS" sz="2800" smtClean="0"/>
              <a:t>h</a:t>
            </a:r>
            <a:r>
              <a:rPr lang="sr-Cyrl-CS" sz="2800" smtClean="0"/>
              <a:t>, 10 дана, у облику суспензије (која се прогута после испирања уста) или ориблете и хлорхексидин (само као додатна терапија). Амфотерицин Б и миконазол су мање ефикасни од нистатина.</a:t>
            </a:r>
          </a:p>
          <a:p>
            <a:pPr>
              <a:buClr>
                <a:srgbClr val="C00000"/>
              </a:buClr>
              <a:buNone/>
            </a:pPr>
            <a:endParaRPr lang="sr-Cyrl-CS" sz="1200" smtClean="0"/>
          </a:p>
          <a:p>
            <a:pPr>
              <a:buClr>
                <a:srgbClr val="C00000"/>
              </a:buClr>
              <a:buNone/>
            </a:pPr>
            <a:r>
              <a:rPr lang="sr-Cyrl-CS" sz="2800" smtClean="0"/>
              <a:t>Код тешког облика псеудомембранозне кандидијазе антимикотик се примењује системски – </a:t>
            </a:r>
            <a:r>
              <a:rPr lang="sr-Cyrl-CS" sz="2800" b="1" smtClean="0">
                <a:solidFill>
                  <a:srgbClr val="C00000"/>
                </a:solidFill>
              </a:rPr>
              <a:t>флуконазол </a:t>
            </a:r>
            <a:r>
              <a:rPr lang="sr-Cyrl-CS" sz="2800" smtClean="0"/>
              <a:t>50</a:t>
            </a:r>
            <a:r>
              <a:rPr lang="sr-Latn-CS" sz="2800" smtClean="0"/>
              <a:t>mg</a:t>
            </a:r>
            <a:r>
              <a:rPr lang="sr-Cyrl-CS" sz="2800" smtClean="0"/>
              <a:t> или </a:t>
            </a:r>
            <a:r>
              <a:rPr lang="sr-Cyrl-CS" sz="2800" b="1" smtClean="0">
                <a:solidFill>
                  <a:srgbClr val="C00000"/>
                </a:solidFill>
              </a:rPr>
              <a:t>итраконазол</a:t>
            </a:r>
            <a:r>
              <a:rPr lang="sr-Latn-CS" sz="2800" smtClean="0"/>
              <a:t> 100mg</a:t>
            </a:r>
            <a:r>
              <a:rPr lang="sr-Cyrl-CS" sz="2800" smtClean="0"/>
              <a:t>, у једној оралној дози.</a:t>
            </a:r>
          </a:p>
          <a:p>
            <a:pPr>
              <a:buClr>
                <a:srgbClr val="C00000"/>
              </a:buClr>
              <a:buNone/>
            </a:pPr>
            <a:r>
              <a:rPr lang="sr-Cyrl-CS" sz="2800" smtClean="0"/>
              <a:t>	Итраконазол погоршава инсуфицијенцију срца, а оба лека инхибирају метаболизам лекова на цитохрому </a:t>
            </a:r>
            <a:r>
              <a:rPr lang="sr-Latn-CS" sz="2800" smtClean="0"/>
              <a:t>CIP3A4.</a:t>
            </a:r>
            <a:endParaRPr lang="sr-Cyrl-CS" sz="2800" smtClean="0"/>
          </a:p>
          <a:p>
            <a:pPr>
              <a:buClr>
                <a:srgbClr val="C00000"/>
              </a:buClr>
              <a:buNone/>
            </a:pPr>
            <a:endParaRPr lang="sr-Cyrl-CS" smtClean="0"/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sr-Cyrl-CS" smtClean="0"/>
              <a:t>ОРАЛНА КАНДИДИЈАЗА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5410200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z="3000" b="1" smtClean="0"/>
              <a:t>Акутна еритематозна орална кандидијаза </a:t>
            </a:r>
            <a:r>
              <a:rPr lang="sr-Cyrl-CS" sz="3000" smtClean="0"/>
              <a:t>се јавља код особа које: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800" b="1" smtClean="0"/>
              <a:t> </a:t>
            </a:r>
            <a:r>
              <a:rPr lang="sr-Cyrl-CS" sz="2800" smtClean="0"/>
              <a:t>инхалирају кортикостероиде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800" smtClean="0"/>
              <a:t> дуго примају антибиотике широког спектра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800" smtClean="0"/>
              <a:t> имају ксеростомију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800" smtClean="0"/>
              <a:t> имају синдром стечене имунодефицијенције</a:t>
            </a:r>
          </a:p>
          <a:p>
            <a:pPr lvl="2">
              <a:buClr>
                <a:srgbClr val="C00000"/>
              </a:buClr>
              <a:buNone/>
            </a:pPr>
            <a:r>
              <a:rPr lang="sr-Cyrl-CS" sz="2200" smtClean="0"/>
              <a:t>	</a:t>
            </a:r>
            <a:endParaRPr lang="sr-Cyrl-CS" sz="2200" b="1" smtClean="0"/>
          </a:p>
          <a:p>
            <a:pPr>
              <a:buClr>
                <a:srgbClr val="C00000"/>
              </a:buClr>
              <a:buNone/>
            </a:pPr>
            <a:r>
              <a:rPr lang="sr-Cyrl-CS" sz="3000" smtClean="0"/>
              <a:t>Клиничка слика: Орална слузокожа и површина језика су </a:t>
            </a:r>
            <a:r>
              <a:rPr lang="sr-Cyrl-CS" sz="3000" smtClean="0"/>
              <a:t>црвене, сјајне, глатке </a:t>
            </a:r>
            <a:r>
              <a:rPr lang="sr-Cyrl-CS" sz="3000" smtClean="0"/>
              <a:t>и </a:t>
            </a:r>
            <a:r>
              <a:rPr lang="sr-Cyrl-CS" sz="3000" smtClean="0"/>
              <a:t>атрофичне. </a:t>
            </a:r>
            <a:r>
              <a:rPr lang="sr-Cyrl-CS" sz="3000" smtClean="0"/>
              <a:t>Пацијенту смета љута храна.</a:t>
            </a:r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  <a:p>
            <a:pPr>
              <a:buClr>
                <a:srgbClr val="C00000"/>
              </a:buClr>
              <a:buNone/>
            </a:pPr>
            <a:r>
              <a:rPr lang="sr-Cyrl-CS" sz="3000" smtClean="0"/>
              <a:t>Лечење: као код псеудомембранозне кандидијазе (нистатин + хлорхексидин)</a:t>
            </a:r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sr-Cyrl-CS" smtClean="0"/>
              <a:t>ОРАЛНА КАНДИДИЈАЗА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 lnSpcReduction="10000"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z="3000" b="1" smtClean="0"/>
              <a:t>Хронична атрофична кандидијаза </a:t>
            </a:r>
            <a:r>
              <a:rPr lang="sr-Cyrl-CS" sz="3000" smtClean="0"/>
              <a:t>се јавља код особа које </a:t>
            </a:r>
            <a:r>
              <a:rPr lang="sr-Cyrl-CS" sz="2800" smtClean="0"/>
              <a:t>носе протезе.</a:t>
            </a:r>
          </a:p>
          <a:p>
            <a:pPr lvl="2">
              <a:buClr>
                <a:srgbClr val="C00000"/>
              </a:buClr>
              <a:buNone/>
            </a:pPr>
            <a:r>
              <a:rPr lang="sr-Cyrl-CS" sz="1600" smtClean="0"/>
              <a:t>	</a:t>
            </a:r>
            <a:endParaRPr lang="sr-Cyrl-CS" sz="1600" b="1" smtClean="0"/>
          </a:p>
          <a:p>
            <a:pPr>
              <a:buClr>
                <a:srgbClr val="C00000"/>
              </a:buClr>
              <a:buNone/>
            </a:pPr>
            <a:r>
              <a:rPr lang="sr-Cyrl-CS" sz="3000" smtClean="0"/>
              <a:t>Клиничка слика: На местима где протеза належе настају петехије или беле наслаге.</a:t>
            </a:r>
          </a:p>
          <a:p>
            <a:pPr>
              <a:buClr>
                <a:srgbClr val="C00000"/>
              </a:buClr>
              <a:buNone/>
            </a:pPr>
            <a:endParaRPr lang="sr-Cyrl-CS" sz="1600" smtClean="0"/>
          </a:p>
          <a:p>
            <a:pPr>
              <a:buClr>
                <a:srgbClr val="C00000"/>
              </a:buClr>
              <a:buNone/>
            </a:pPr>
            <a:r>
              <a:rPr lang="sr-Cyrl-CS" sz="3000" smtClean="0"/>
              <a:t>Лечење: Пацијентима саветовати да скину протезу током ноћи, добро је оперу и потопе у натријум-хипохлорит, као и да избегавају слаткише.</a:t>
            </a:r>
          </a:p>
          <a:p>
            <a:pPr>
              <a:buClr>
                <a:srgbClr val="C00000"/>
              </a:buClr>
              <a:buNone/>
            </a:pPr>
            <a:r>
              <a:rPr lang="sr-Cyrl-CS" sz="3000" smtClean="0"/>
              <a:t>	Ако се кандидијаза не повуче, применити антимикотике локално, као код псеудомембранозне кандидијазе.</a:t>
            </a:r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sr-Cyrl-CS" smtClean="0"/>
              <a:t>ОРАЛНА КАНДИДИЈАЗА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 fontScale="92500"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z="3000" b="1" smtClean="0"/>
              <a:t>Ангуларни хеилитис (</a:t>
            </a:r>
            <a:r>
              <a:rPr lang="sr-Cyrl-CS" sz="3000" b="1" smtClean="0">
                <a:latin typeface="MS Reference Sans Serif"/>
              </a:rPr>
              <a:t>„</a:t>
            </a:r>
            <a:r>
              <a:rPr lang="sr-Cyrl-CS" sz="3000" b="1" smtClean="0"/>
              <a:t>жвале</a:t>
            </a:r>
            <a:r>
              <a:rPr lang="sr-Cyrl-CS" sz="3000" b="1" smtClean="0">
                <a:latin typeface="MS Reference Sans Serif"/>
              </a:rPr>
              <a:t>″) </a:t>
            </a:r>
            <a:r>
              <a:rPr lang="sr-Cyrl-CS" sz="3000" smtClean="0"/>
              <a:t>је комбинована инфекција стафилококом, стрептококом и кандидом. Јавља се код анемије, недостатка витамина Б</a:t>
            </a:r>
            <a:r>
              <a:rPr lang="sr-Cyrl-CS" sz="3000" baseline="-25000" smtClean="0"/>
              <a:t>2</a:t>
            </a:r>
            <a:r>
              <a:rPr lang="sr-Cyrl-CS" sz="3000" smtClean="0"/>
              <a:t> и Б</a:t>
            </a:r>
            <a:r>
              <a:rPr lang="sr-Cyrl-CS" sz="3000" baseline="-25000" smtClean="0"/>
              <a:t>12</a:t>
            </a:r>
            <a:r>
              <a:rPr lang="sr-Cyrl-CS" sz="3000" smtClean="0"/>
              <a:t>.</a:t>
            </a:r>
            <a:endParaRPr lang="sr-Cyrl-CS" sz="2800" smtClean="0"/>
          </a:p>
          <a:p>
            <a:pPr lvl="2">
              <a:buClr>
                <a:srgbClr val="C00000"/>
              </a:buClr>
              <a:buNone/>
            </a:pPr>
            <a:r>
              <a:rPr lang="sr-Cyrl-CS" sz="1600" smtClean="0"/>
              <a:t>	</a:t>
            </a:r>
            <a:endParaRPr lang="sr-Cyrl-CS" sz="1600" b="1" smtClean="0"/>
          </a:p>
          <a:p>
            <a:pPr>
              <a:buClr>
                <a:srgbClr val="C00000"/>
              </a:buClr>
              <a:buNone/>
            </a:pPr>
            <a:r>
              <a:rPr lang="sr-Cyrl-CS" sz="3000" smtClean="0"/>
              <a:t>Клиничка слика: У углу усана јављају се фисуре, црвенило и жућкаста круста.</a:t>
            </a:r>
          </a:p>
          <a:p>
            <a:pPr>
              <a:buClr>
                <a:srgbClr val="C00000"/>
              </a:buClr>
              <a:buNone/>
            </a:pPr>
            <a:endParaRPr lang="sr-Cyrl-CS" sz="1600" smtClean="0"/>
          </a:p>
          <a:p>
            <a:pPr>
              <a:buClr>
                <a:srgbClr val="C00000"/>
              </a:buClr>
              <a:buNone/>
            </a:pPr>
            <a:r>
              <a:rPr lang="sr-Cyrl-CS" sz="3000" smtClean="0"/>
              <a:t>Лечење: локално применити 2% гел са миконазолом, још 10 дана по повлачењу симптома. </a:t>
            </a:r>
          </a:p>
          <a:p>
            <a:pPr>
              <a:buClr>
                <a:srgbClr val="C00000"/>
              </a:buClr>
              <a:buNone/>
            </a:pPr>
            <a:r>
              <a:rPr lang="sr-Cyrl-CS" sz="3000" smtClean="0"/>
              <a:t>	Код ангуларног хеилитиса који </a:t>
            </a:r>
            <a:r>
              <a:rPr lang="sr-Cyrl-CS" sz="3000" smtClean="0"/>
              <a:t>рецидивира, покушати ерадикацију стафилокока у носу применом 2% маст мупироцина (у вестибулум носа).</a:t>
            </a:r>
            <a:endParaRPr lang="sr-Cyrl-CS" sz="3000" smtClean="0"/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sr-Cyrl-CS" smtClean="0"/>
              <a:t>ОРАЛНА КАНДИДИЈАЗА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 lnSpcReduction="10000"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z="3000" b="1" smtClean="0"/>
              <a:t>Хронична хиперпластична кандидијаза </a:t>
            </a:r>
            <a:r>
              <a:rPr lang="sr-Cyrl-CS" sz="3000" smtClean="0"/>
              <a:t>се јавља код средовечних жена, пушача. Често је праћена недостатком гвожђа, фолне киселине и витамина Б</a:t>
            </a:r>
            <a:r>
              <a:rPr lang="sr-Cyrl-CS" sz="3000" baseline="-25000" smtClean="0"/>
              <a:t>12</a:t>
            </a:r>
            <a:r>
              <a:rPr lang="sr-Cyrl-CS" sz="3000" smtClean="0"/>
              <a:t>.</a:t>
            </a:r>
            <a:endParaRPr lang="sr-Cyrl-CS" sz="2800" smtClean="0"/>
          </a:p>
          <a:p>
            <a:pPr lvl="2">
              <a:buClr>
                <a:srgbClr val="C00000"/>
              </a:buClr>
              <a:buNone/>
            </a:pPr>
            <a:r>
              <a:rPr lang="sr-Cyrl-CS" sz="1600" smtClean="0"/>
              <a:t>	</a:t>
            </a:r>
            <a:endParaRPr lang="sr-Cyrl-CS" sz="1600" b="1" smtClean="0"/>
          </a:p>
          <a:p>
            <a:pPr>
              <a:buClr>
                <a:srgbClr val="C00000"/>
              </a:buClr>
              <a:buNone/>
            </a:pPr>
            <a:r>
              <a:rPr lang="sr-Cyrl-CS" sz="3000" smtClean="0"/>
              <a:t>Клиничка слика: </a:t>
            </a:r>
            <a:r>
              <a:rPr lang="sr-Cyrl-CS" sz="3000" smtClean="0"/>
              <a:t>Промене личе на леукоплакију (беле, издигнуте, адхерентне плоче). Јављају се на језику или букалној слузокожи.</a:t>
            </a:r>
            <a:endParaRPr lang="sr-Cyrl-CS" sz="3000" smtClean="0"/>
          </a:p>
          <a:p>
            <a:pPr>
              <a:buClr>
                <a:srgbClr val="C00000"/>
              </a:buClr>
              <a:buNone/>
            </a:pPr>
            <a:endParaRPr lang="sr-Cyrl-CS" sz="1600" smtClean="0"/>
          </a:p>
          <a:p>
            <a:pPr>
              <a:buClr>
                <a:srgbClr val="C00000"/>
              </a:buClr>
              <a:buNone/>
            </a:pPr>
            <a:r>
              <a:rPr lang="sr-Cyrl-CS" sz="3000" smtClean="0"/>
              <a:t>Лечење: </a:t>
            </a:r>
            <a:r>
              <a:rPr lang="sr-Cyrl-CS" sz="3000" smtClean="0"/>
              <a:t>Системска примена антимикотика (флуконазола или итраконазола), надокнада гвожђа, фолне киселине, витамина Б</a:t>
            </a:r>
            <a:r>
              <a:rPr lang="sr-Cyrl-CS" sz="3000" baseline="-25000" smtClean="0"/>
              <a:t>12</a:t>
            </a:r>
            <a:r>
              <a:rPr lang="sr-Cyrl-CS" sz="3000" smtClean="0"/>
              <a:t> и престанак пушења.</a:t>
            </a:r>
            <a:endParaRPr lang="sr-Cyrl-CS" sz="3000" smtClean="0"/>
          </a:p>
          <a:p>
            <a:pPr lvl="1">
              <a:buClr>
                <a:srgbClr val="C00000"/>
              </a:buClr>
              <a:buNone/>
            </a:pPr>
            <a:endParaRPr lang="sr-Cyrl-CS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sr-Cyrl-CS" smtClean="0"/>
              <a:t>ОРАЛНА КАНДИДИЈАЗА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z="3000" b="1" smtClean="0"/>
              <a:t>Хронична мукокутана кандидијаза </a:t>
            </a:r>
            <a:r>
              <a:rPr lang="sr-Cyrl-CS" sz="3000" smtClean="0"/>
              <a:t>се јавља код особа са имунодефицијенцијом или ендокринопатијом.</a:t>
            </a:r>
            <a:endParaRPr lang="sr-Cyrl-CS" sz="2800" smtClean="0"/>
          </a:p>
          <a:p>
            <a:pPr lvl="2">
              <a:buClr>
                <a:srgbClr val="C00000"/>
              </a:buClr>
              <a:buNone/>
            </a:pPr>
            <a:r>
              <a:rPr lang="sr-Cyrl-CS" sz="1600" smtClean="0"/>
              <a:t>	</a:t>
            </a:r>
            <a:endParaRPr lang="sr-Cyrl-CS" sz="1600" b="1" smtClean="0"/>
          </a:p>
          <a:p>
            <a:pPr>
              <a:buClr>
                <a:srgbClr val="C00000"/>
              </a:buClr>
              <a:buNone/>
            </a:pPr>
            <a:r>
              <a:rPr lang="sr-Cyrl-CS" sz="3000" smtClean="0"/>
              <a:t>Клиничка слика: </a:t>
            </a:r>
            <a:r>
              <a:rPr lang="sr-Cyrl-CS" sz="3000" smtClean="0"/>
              <a:t> Веома изражена кандидијаза на кожи и слузокожама.</a:t>
            </a:r>
            <a:endParaRPr lang="sr-Cyrl-CS" sz="3000" smtClean="0"/>
          </a:p>
          <a:p>
            <a:pPr>
              <a:buClr>
                <a:srgbClr val="C00000"/>
              </a:buClr>
              <a:buNone/>
            </a:pPr>
            <a:endParaRPr lang="sr-Cyrl-CS" sz="1600" smtClean="0"/>
          </a:p>
          <a:p>
            <a:pPr>
              <a:buClr>
                <a:srgbClr val="C00000"/>
              </a:buClr>
              <a:buNone/>
            </a:pPr>
            <a:r>
              <a:rPr lang="sr-Cyrl-CS" sz="3000" smtClean="0"/>
              <a:t>Лечење: </a:t>
            </a:r>
            <a:r>
              <a:rPr lang="sr-Cyrl-CS" sz="3000" smtClean="0"/>
              <a:t>Системска примена антимикотика флуконазола (100</a:t>
            </a:r>
            <a:r>
              <a:rPr lang="sr-Latn-CS" sz="3000" smtClean="0"/>
              <a:t>mg/</a:t>
            </a:r>
            <a:r>
              <a:rPr lang="sr-Cyrl-CS" sz="3000" smtClean="0"/>
              <a:t>дан, орално, током 3 недеље)  или итраконазола (200</a:t>
            </a:r>
            <a:r>
              <a:rPr lang="sr-Latn-CS" sz="3000" smtClean="0"/>
              <a:t>mg/</a:t>
            </a:r>
            <a:r>
              <a:rPr lang="sr-Cyrl-CS" sz="3000" smtClean="0"/>
              <a:t>дан, орално, током 3 недеље). Код упорне кандидијазе вориконазол (</a:t>
            </a:r>
            <a:r>
              <a:rPr lang="sr-Cyrl-CS" smtClean="0"/>
              <a:t>200</a:t>
            </a:r>
            <a:r>
              <a:rPr lang="sr-Latn-CS" smtClean="0"/>
              <a:t>mg/</a:t>
            </a:r>
            <a:r>
              <a:rPr lang="sr-Cyrl-CS" smtClean="0"/>
              <a:t>12</a:t>
            </a:r>
            <a:r>
              <a:rPr lang="sr-Latn-CS" smtClean="0"/>
              <a:t>h</a:t>
            </a:r>
            <a:r>
              <a:rPr lang="sr-Cyrl-CS" smtClean="0"/>
              <a:t>, орално).</a:t>
            </a:r>
            <a:endParaRPr lang="sr-Cyrl-CS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НЕЖЕЉЕНА ДЕЈСТВА АНТИМИКОТИКА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9800"/>
            <a:ext cx="9144000" cy="46482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z="3000" b="1" smtClean="0">
                <a:solidFill>
                  <a:srgbClr val="C00000"/>
                </a:solidFill>
              </a:rPr>
              <a:t>Нистатин</a:t>
            </a:r>
            <a:r>
              <a:rPr lang="sr-Cyrl-CS" sz="3000" b="1" smtClean="0"/>
              <a:t> </a:t>
            </a:r>
            <a:r>
              <a:rPr lang="sr-Cyrl-CS" sz="3000" smtClean="0"/>
              <a:t>се примењује само локално (не апсорбује се из дигестивног тракта, а и сувише је токсичан да би се системски применио). </a:t>
            </a:r>
          </a:p>
          <a:p>
            <a:pPr>
              <a:buClr>
                <a:srgbClr val="C00000"/>
              </a:buClr>
              <a:buNone/>
            </a:pPr>
            <a:endParaRPr lang="sr-Cyrl-CS" sz="1400" smtClean="0"/>
          </a:p>
          <a:p>
            <a:pPr>
              <a:buClr>
                <a:srgbClr val="C00000"/>
              </a:buClr>
              <a:buNone/>
            </a:pPr>
            <a:r>
              <a:rPr lang="sr-Cyrl-CS" sz="3000" smtClean="0"/>
              <a:t>После локалне примене се не апсорбује, тако да и нема нежељених дејстава.  Примењује се код кандидијазе усне дупље, коже, дигестивног тракта  и вагине.</a:t>
            </a:r>
            <a:endParaRPr lang="sr-Cyrl-CS" sz="2800" smtClean="0"/>
          </a:p>
          <a:p>
            <a:pPr lvl="2">
              <a:buClr>
                <a:srgbClr val="C00000"/>
              </a:buClr>
              <a:buNone/>
            </a:pPr>
            <a:r>
              <a:rPr lang="sr-Cyrl-CS" sz="1600" smtClean="0"/>
              <a:t>	</a:t>
            </a:r>
            <a:endParaRPr lang="sr-Cyrl-CS" sz="1600" b="1" smtClean="0"/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НЕЖЕЉЕНА ДЕЈСТВА АНТИМИКОТИКА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9144000" cy="46482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z="3000" b="1" smtClean="0">
                <a:solidFill>
                  <a:srgbClr val="C00000"/>
                </a:solidFill>
              </a:rPr>
              <a:t>Миконазол</a:t>
            </a:r>
            <a:r>
              <a:rPr lang="sr-Cyrl-CS" sz="3000" b="1" smtClean="0"/>
              <a:t> </a:t>
            </a:r>
            <a:r>
              <a:rPr lang="sr-Cyrl-CS" sz="3000" smtClean="0"/>
              <a:t>се такође примењује само локално (због токсичног дејства на ЦНС: тремор, конфузија, халуцинације). </a:t>
            </a:r>
          </a:p>
          <a:p>
            <a:pPr>
              <a:buClr>
                <a:srgbClr val="C00000"/>
              </a:buClr>
              <a:buNone/>
            </a:pPr>
            <a:endParaRPr lang="sr-Cyrl-CS" sz="1400" smtClean="0"/>
          </a:p>
          <a:p>
            <a:pPr>
              <a:buClr>
                <a:srgbClr val="C00000"/>
              </a:buClr>
              <a:buNone/>
            </a:pPr>
            <a:r>
              <a:rPr lang="sr-Cyrl-CS" sz="3000" smtClean="0"/>
              <a:t>Ако се после локалне примене у виду гела миконазол прогута, апсорбоваће се око 10% - доза која не изазива нежељена дејства.  Зато је локална примена миконазола у виду гела безбедна и код новорођенчади са сором.</a:t>
            </a:r>
            <a:endParaRPr lang="sr-Cyrl-CS" sz="2800" smtClean="0"/>
          </a:p>
          <a:p>
            <a:pPr lvl="2">
              <a:buClr>
                <a:srgbClr val="C00000"/>
              </a:buClr>
              <a:buNone/>
            </a:pPr>
            <a:r>
              <a:rPr lang="sr-Cyrl-CS" sz="1600" smtClean="0"/>
              <a:t>	</a:t>
            </a:r>
            <a:endParaRPr lang="sr-Cyrl-CS" sz="1600" b="1" smtClean="0"/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НЕЖЕЉЕНА ДЕЈСТВА АНТИМИКОТИКА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05000"/>
            <a:ext cx="8991600" cy="46482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z="3000" b="1" smtClean="0">
                <a:solidFill>
                  <a:srgbClr val="C00000"/>
                </a:solidFill>
              </a:rPr>
              <a:t>Флуконазол</a:t>
            </a:r>
            <a:r>
              <a:rPr lang="sr-Cyrl-CS" sz="3000" b="1" smtClean="0"/>
              <a:t> </a:t>
            </a:r>
            <a:r>
              <a:rPr lang="sr-Cyrl-CS" sz="3000" smtClean="0"/>
              <a:t>се примењује системски. </a:t>
            </a:r>
          </a:p>
          <a:p>
            <a:pPr lvl="2">
              <a:buClr>
                <a:srgbClr val="C00000"/>
              </a:buClr>
              <a:buNone/>
            </a:pPr>
            <a:endParaRPr lang="sr-Cyrl-CS" sz="1600" b="1" smtClean="0"/>
          </a:p>
          <a:p>
            <a:pPr>
              <a:buClr>
                <a:srgbClr val="C00000"/>
              </a:buClr>
              <a:buNone/>
            </a:pPr>
            <a:r>
              <a:rPr lang="sr-Cyrl-CS" sz="3000" smtClean="0"/>
              <a:t>Нежељена дејства: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600" smtClean="0"/>
              <a:t> </a:t>
            </a:r>
            <a:r>
              <a:rPr lang="sr-Cyrl-CS" sz="2600" smtClean="0"/>
              <a:t>главобоља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600" smtClean="0"/>
              <a:t> </a:t>
            </a:r>
            <a:r>
              <a:rPr lang="sr-Cyrl-CS" sz="2600" smtClean="0"/>
              <a:t>повраћање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600" smtClean="0"/>
              <a:t> </a:t>
            </a:r>
            <a:r>
              <a:rPr lang="sr-Cyrl-CS" sz="2600" smtClean="0"/>
              <a:t>дијареја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600" smtClean="0"/>
              <a:t> </a:t>
            </a:r>
            <a:r>
              <a:rPr lang="sr-Cyrl-CS" sz="2600" smtClean="0"/>
              <a:t>супклиничко оштећење јетре уз пораст  трансаминаза</a:t>
            </a:r>
            <a:endParaRPr lang="sr-Cyrl-CS" sz="2600" smtClean="0"/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АПИКАЛНИ АПСЦЕС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54563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z="2800" smtClean="0"/>
              <a:t>Настаје услед инфекције некротичне пулпе</a:t>
            </a:r>
          </a:p>
          <a:p>
            <a:pPr>
              <a:buClr>
                <a:srgbClr val="C00000"/>
              </a:buClr>
              <a:buNone/>
            </a:pPr>
            <a:endParaRPr lang="sr-Cyrl-CS" sz="1000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z="2800" smtClean="0"/>
              <a:t>Зуб је девитализован</a:t>
            </a:r>
          </a:p>
          <a:p>
            <a:pPr>
              <a:buClr>
                <a:srgbClr val="C00000"/>
              </a:buClr>
              <a:buNone/>
            </a:pPr>
            <a:endParaRPr lang="sr-Cyrl-CS" sz="1000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z="2800" smtClean="0"/>
              <a:t>Лечење:  дренажа + антибиотици</a:t>
            </a:r>
          </a:p>
          <a:p>
            <a:pPr>
              <a:buClr>
                <a:srgbClr val="C00000"/>
              </a:buClr>
              <a:buNone/>
            </a:pPr>
            <a:r>
              <a:rPr lang="sr-Cyrl-CS" sz="2400"/>
              <a:t>	</a:t>
            </a:r>
            <a:r>
              <a:rPr lang="sr-Cyrl-CS" sz="2400" u="sng" smtClean="0"/>
              <a:t>Дренажа: </a:t>
            </a:r>
          </a:p>
          <a:p>
            <a:pPr>
              <a:buClr>
                <a:srgbClr val="C00000"/>
              </a:buClr>
              <a:buNone/>
            </a:pPr>
            <a:r>
              <a:rPr lang="sr-Cyrl-CS" sz="2400"/>
              <a:t>	</a:t>
            </a:r>
            <a:r>
              <a:rPr lang="sr-Cyrl-CS" sz="2400" smtClean="0"/>
              <a:t>	Кроз канал корена, инцизијом или вађењем зуба</a:t>
            </a:r>
          </a:p>
          <a:p>
            <a:pPr>
              <a:buClr>
                <a:srgbClr val="C00000"/>
              </a:buClr>
              <a:buNone/>
            </a:pPr>
            <a:r>
              <a:rPr lang="sr-Cyrl-CS" sz="2400"/>
              <a:t>	</a:t>
            </a:r>
            <a:r>
              <a:rPr lang="sr-Cyrl-CS" sz="2400" u="sng" smtClean="0"/>
              <a:t>Антибиотици: </a:t>
            </a:r>
          </a:p>
          <a:p>
            <a:pPr>
              <a:buClr>
                <a:srgbClr val="C00000"/>
              </a:buClr>
              <a:buNone/>
            </a:pPr>
            <a:r>
              <a:rPr lang="sr-Cyrl-CS" sz="2400"/>
              <a:t>	</a:t>
            </a:r>
            <a:r>
              <a:rPr lang="sr-Cyrl-CS" sz="2400" smtClean="0"/>
              <a:t>	амоксицилин, орално, 500</a:t>
            </a:r>
            <a:r>
              <a:rPr lang="sr-Latn-CS" sz="2400" smtClean="0"/>
              <a:t>mg/8h</a:t>
            </a:r>
            <a:r>
              <a:rPr lang="sr-Cyrl-CS" sz="2400" smtClean="0"/>
              <a:t>, током 5-7 дана</a:t>
            </a:r>
          </a:p>
          <a:p>
            <a:pPr>
              <a:buClr>
                <a:srgbClr val="C00000"/>
              </a:buClr>
              <a:buNone/>
            </a:pPr>
            <a:r>
              <a:rPr lang="sr-Cyrl-CS" sz="2400"/>
              <a:t>	</a:t>
            </a:r>
            <a:r>
              <a:rPr lang="sr-Cyrl-CS" sz="2400" smtClean="0"/>
              <a:t>				или</a:t>
            </a:r>
          </a:p>
          <a:p>
            <a:pPr>
              <a:buClr>
                <a:srgbClr val="C00000"/>
              </a:buClr>
              <a:buNone/>
            </a:pPr>
            <a:r>
              <a:rPr lang="sr-Cyrl-CS" sz="2400"/>
              <a:t>	</a:t>
            </a:r>
            <a:r>
              <a:rPr lang="sr-Cyrl-CS" sz="2400" smtClean="0"/>
              <a:t>	метронидазол, орално, </a:t>
            </a:r>
            <a:r>
              <a:rPr lang="sr-Cyrl-CS" sz="2400"/>
              <a:t>4</a:t>
            </a:r>
            <a:r>
              <a:rPr lang="sr-Cyrl-CS" sz="2400" smtClean="0"/>
              <a:t>00</a:t>
            </a:r>
            <a:r>
              <a:rPr lang="sr-Latn-CS" sz="2400" smtClean="0"/>
              <a:t>mg/8h</a:t>
            </a:r>
            <a:r>
              <a:rPr lang="sr-Cyrl-CS" sz="2400" smtClean="0"/>
              <a:t>, током 5-7 дана</a:t>
            </a:r>
          </a:p>
          <a:p>
            <a:pPr>
              <a:buClr>
                <a:srgbClr val="C00000"/>
              </a:buClr>
              <a:buNone/>
            </a:pPr>
            <a:r>
              <a:rPr lang="sr-Cyrl-CS" sz="2400"/>
              <a:t>	</a:t>
            </a:r>
            <a:r>
              <a:rPr lang="sr-Cyrl-CS" sz="2400" smtClean="0"/>
              <a:t>				или</a:t>
            </a:r>
          </a:p>
          <a:p>
            <a:pPr>
              <a:buClr>
                <a:srgbClr val="C00000"/>
              </a:buClr>
              <a:buNone/>
            </a:pPr>
            <a:r>
              <a:rPr lang="sr-Cyrl-CS" sz="2400"/>
              <a:t>	</a:t>
            </a:r>
            <a:r>
              <a:rPr lang="sr-Cyrl-CS" sz="2400" smtClean="0"/>
              <a:t>	комбинација амоксицилина и метронидазола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НЕЖЕЉЕНА ДЕЈСТВА АНТИМИКОТИКА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991600" cy="4953000"/>
          </a:xfrm>
        </p:spPr>
        <p:txBody>
          <a:bodyPr>
            <a:normAutofit lnSpcReduction="10000"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z="3000" b="1" smtClean="0">
                <a:solidFill>
                  <a:srgbClr val="C00000"/>
                </a:solidFill>
              </a:rPr>
              <a:t>Итраконазол</a:t>
            </a:r>
            <a:r>
              <a:rPr lang="sr-Cyrl-CS" sz="3000" b="1" smtClean="0"/>
              <a:t> </a:t>
            </a:r>
            <a:r>
              <a:rPr lang="sr-Cyrl-CS" sz="3000" smtClean="0"/>
              <a:t>се примењује системски. </a:t>
            </a:r>
          </a:p>
          <a:p>
            <a:pPr lvl="2">
              <a:buClr>
                <a:srgbClr val="C00000"/>
              </a:buClr>
              <a:buNone/>
            </a:pPr>
            <a:endParaRPr lang="sr-Cyrl-CS" sz="1600" b="1" smtClean="0"/>
          </a:p>
          <a:p>
            <a:pPr>
              <a:buClr>
                <a:srgbClr val="C00000"/>
              </a:buClr>
              <a:buNone/>
            </a:pPr>
            <a:r>
              <a:rPr lang="sr-Cyrl-CS" sz="3000" smtClean="0"/>
              <a:t>Нежељена дејства: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600" smtClean="0"/>
              <a:t> </a:t>
            </a:r>
            <a:r>
              <a:rPr lang="sr-Cyrl-CS" sz="2600" smtClean="0"/>
              <a:t>главобоља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600" smtClean="0"/>
              <a:t> </a:t>
            </a:r>
            <a:r>
              <a:rPr lang="sr-Cyrl-CS" sz="2600" smtClean="0"/>
              <a:t>повраћање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600" smtClean="0"/>
              <a:t> </a:t>
            </a:r>
            <a:r>
              <a:rPr lang="sr-Cyrl-CS" sz="2600" smtClean="0"/>
              <a:t>дијареја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600" smtClean="0"/>
              <a:t> </a:t>
            </a:r>
            <a:r>
              <a:rPr lang="sr-Cyrl-CS" sz="2600" smtClean="0"/>
              <a:t>супклиничко оштећење јетре уз пораст  трансаминаза</a:t>
            </a:r>
          </a:p>
          <a:p>
            <a:pPr lvl="2">
              <a:spcAft>
                <a:spcPts val="624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600" smtClean="0"/>
              <a:t> </a:t>
            </a:r>
            <a:r>
              <a:rPr lang="sr-Cyrl-CS" sz="2600" smtClean="0"/>
              <a:t>тератогено дејство (не примењује се у трудноћи)</a:t>
            </a:r>
          </a:p>
          <a:p>
            <a:pPr lvl="2"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600" smtClean="0"/>
              <a:t> </a:t>
            </a:r>
            <a:r>
              <a:rPr lang="sr-Cyrl-CS" sz="2600" smtClean="0"/>
              <a:t>погоршава постојећу или изазива инсуфицијенцију </a:t>
            </a:r>
          </a:p>
          <a:p>
            <a:pPr lvl="2"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600" smtClean="0"/>
              <a:t> </a:t>
            </a:r>
            <a:r>
              <a:rPr lang="sr-Cyrl-CS" sz="2600" smtClean="0"/>
              <a:t>     срца</a:t>
            </a:r>
            <a:endParaRPr lang="sr-Cyrl-CS" sz="2600" smtClean="0"/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НЕЖЕЉЕНА ДЕЈСТВА АНТИМИКОТИКА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991600" cy="4953000"/>
          </a:xfrm>
        </p:spPr>
        <p:txBody>
          <a:bodyPr>
            <a:normAutofit fontScale="92500"/>
          </a:bodyPr>
          <a:lstStyle/>
          <a:p>
            <a:pPr>
              <a:buClr>
                <a:srgbClr val="C00000"/>
              </a:buClr>
              <a:buNone/>
            </a:pPr>
            <a:r>
              <a:rPr lang="sr-Cyrl-CS" sz="3000" b="1" smtClean="0">
                <a:solidFill>
                  <a:srgbClr val="C00000"/>
                </a:solidFill>
              </a:rPr>
              <a:t>Вориконазол</a:t>
            </a:r>
            <a:r>
              <a:rPr lang="sr-Cyrl-CS" sz="3000" b="1" smtClean="0"/>
              <a:t> </a:t>
            </a:r>
            <a:r>
              <a:rPr lang="sr-Cyrl-CS" sz="3000" smtClean="0"/>
              <a:t>се примењује системски. </a:t>
            </a:r>
          </a:p>
          <a:p>
            <a:pPr lvl="2">
              <a:buClr>
                <a:srgbClr val="C00000"/>
              </a:buClr>
              <a:buNone/>
            </a:pPr>
            <a:endParaRPr lang="sr-Cyrl-CS" sz="1600" b="1" smtClean="0"/>
          </a:p>
          <a:p>
            <a:pPr>
              <a:buClr>
                <a:srgbClr val="C00000"/>
              </a:buClr>
              <a:buNone/>
            </a:pPr>
            <a:r>
              <a:rPr lang="sr-Cyrl-CS" sz="3000" smtClean="0"/>
              <a:t>Нежељена дејства: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600" smtClean="0"/>
              <a:t> инхибира метаболизам других лекова на </a:t>
            </a:r>
            <a:r>
              <a:rPr lang="sr-Latn-CS" sz="2600" smtClean="0"/>
              <a:t>CIP3A4 </a:t>
            </a:r>
            <a:r>
              <a:rPr lang="sr-Cyrl-CS" sz="2600" smtClean="0"/>
              <a:t>изоформи цитохрома </a:t>
            </a:r>
            <a:r>
              <a:rPr lang="sr-Latn-CS" sz="2600" smtClean="0"/>
              <a:t>P450</a:t>
            </a:r>
            <a:r>
              <a:rPr lang="sr-Cyrl-CS" sz="2600" smtClean="0"/>
              <a:t>, тако да им концентрација расте и постоји опасност од предозирања (терфенадин, астемизол, цисаприд, пимозид, хинидин)</a:t>
            </a:r>
            <a:endParaRPr lang="sr-Cyrl-CS" sz="2600" smtClean="0"/>
          </a:p>
          <a:p>
            <a:pPr lvl="2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600" smtClean="0"/>
              <a:t> смањује оштрину вида и изазива фотофобију; током терапије пацијенти не смеју да возе и управљају машинама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600" smtClean="0"/>
              <a:t> повишена температура и оштећење јетре су ређа нежељена дејства</a:t>
            </a:r>
            <a:endParaRPr lang="sr-Cyrl-CS" sz="2600" smtClean="0"/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ПЕРИОДОНТАЛНИ АПСЦЕС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840163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z="2800" smtClean="0"/>
              <a:t>Настаје у периодонталном џепу</a:t>
            </a:r>
          </a:p>
          <a:p>
            <a:pPr>
              <a:buClr>
                <a:srgbClr val="C00000"/>
              </a:buClr>
              <a:buNone/>
            </a:pPr>
            <a:endParaRPr lang="sr-Cyrl-CS" sz="1000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z="2800" smtClean="0"/>
              <a:t>Зуб је виталан</a:t>
            </a:r>
          </a:p>
          <a:p>
            <a:pPr>
              <a:buClr>
                <a:srgbClr val="C00000"/>
              </a:buClr>
              <a:buNone/>
            </a:pPr>
            <a:endParaRPr lang="sr-Cyrl-CS" sz="1000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z="2800" smtClean="0"/>
              <a:t>Лечење:  инцизија + дренажа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ПЕРИКОРОНИТИС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73563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z="2800" smtClean="0"/>
              <a:t>Перикоронитис је упала гингивалног режња који покрива делимично израстао зуб, обично умњак</a:t>
            </a:r>
          </a:p>
          <a:p>
            <a:pPr>
              <a:buClr>
                <a:srgbClr val="C00000"/>
              </a:buClr>
              <a:buNone/>
            </a:pPr>
            <a:endParaRPr lang="sr-Cyrl-CS" sz="1000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z="2800" smtClean="0"/>
              <a:t>Лечење:  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 smtClean="0"/>
              <a:t>простор испод гингивалног режња испрати физиолошким раствором и хлорхексидином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 smtClean="0"/>
              <a:t>применити антибиотике као код апикалног апсцеса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АЛВЕОЛАРНИ ОСТЕИТИС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z="2800" smtClean="0"/>
              <a:t>Алвеоларни остеитис је упала алвеоларне чашице после екстракције зуба</a:t>
            </a:r>
          </a:p>
          <a:p>
            <a:pPr>
              <a:buClr>
                <a:srgbClr val="C00000"/>
              </a:buClr>
              <a:buNone/>
            </a:pPr>
            <a:endParaRPr lang="sr-Cyrl-CS" sz="1000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z="2800" smtClean="0"/>
              <a:t>Лечење:  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/>
              <a:t>И</a:t>
            </a:r>
            <a:r>
              <a:rPr lang="sr-Cyrl-CS" sz="2600" smtClean="0"/>
              <a:t>спрати алвеоларну чашицу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/>
              <a:t>А</a:t>
            </a:r>
            <a:r>
              <a:rPr lang="sr-Cyrl-CS" sz="2600" smtClean="0"/>
              <a:t>плицирати препарат метронидазола или неки други препарат који ће прекрити огољену кост и спречити напредовање инфекције (Алвогил®</a:t>
            </a:r>
            <a:r>
              <a:rPr lang="sr-Cyrl-CS" sz="2600" smtClean="0">
                <a:latin typeface="MS Reference Sans Serif"/>
              </a:rPr>
              <a:t>, </a:t>
            </a:r>
            <a:r>
              <a:rPr lang="sr-Cyrl-CS" sz="2600" smtClean="0"/>
              <a:t>ЗОЕ®</a:t>
            </a:r>
            <a:r>
              <a:rPr lang="sr-Cyrl-CS" sz="2600" smtClean="0">
                <a:latin typeface="MS Reference Sans Serif"/>
              </a:rPr>
              <a:t>...). </a:t>
            </a:r>
            <a:r>
              <a:rPr lang="sr-Cyrl-CS" sz="2600" smtClean="0"/>
              <a:t>Пожељно је да препарат садржи еугенол (антиинфламаторно дејство).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 smtClean="0"/>
              <a:t>Алвеоларни остеитис  се најчешће спонтано смирује за 5-6 дана, тако да није потребна системска примена антибиотика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 smtClean="0"/>
              <a:t>НСАИЛ, као аналгетик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АКТИНОМИКОЗА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9530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z="2800" smtClean="0"/>
              <a:t>Актиномикозу одликује упорна инфекција, праћена слабом инфламацијом и формирањем дренажних канала</a:t>
            </a:r>
          </a:p>
          <a:p>
            <a:pPr>
              <a:buClr>
                <a:srgbClr val="C00000"/>
              </a:buClr>
              <a:buNone/>
            </a:pPr>
            <a:endParaRPr lang="sr-Cyrl-CS" sz="2000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z="2800" smtClean="0"/>
              <a:t>Лечење:  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 smtClean="0"/>
              <a:t>Амоксицилин, орално, </a:t>
            </a:r>
            <a:r>
              <a:rPr lang="sr-Cyrl-CS" sz="2400" smtClean="0"/>
              <a:t>500</a:t>
            </a:r>
            <a:r>
              <a:rPr lang="sr-Latn-CS" sz="2400" smtClean="0"/>
              <a:t>mg/8h</a:t>
            </a:r>
            <a:r>
              <a:rPr lang="sr-Cyrl-CS" sz="2400" smtClean="0"/>
              <a:t>, током 6 недеља</a:t>
            </a:r>
          </a:p>
          <a:p>
            <a:pPr lvl="1">
              <a:buClr>
                <a:srgbClr val="C00000"/>
              </a:buClr>
              <a:buNone/>
            </a:pPr>
            <a:r>
              <a:rPr lang="sr-Cyrl-CS" sz="2400"/>
              <a:t>	</a:t>
            </a:r>
            <a:r>
              <a:rPr lang="sr-Cyrl-CS" sz="2400" smtClean="0"/>
              <a:t>			или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 smtClean="0"/>
              <a:t>Доксициклин, орално, </a:t>
            </a:r>
            <a:r>
              <a:rPr lang="sr-Cyrl-CS" sz="2400"/>
              <a:t>1</a:t>
            </a:r>
            <a:r>
              <a:rPr lang="sr-Cyrl-CS" sz="2400" smtClean="0"/>
              <a:t>00</a:t>
            </a:r>
            <a:r>
              <a:rPr lang="sr-Latn-CS" sz="2400" smtClean="0"/>
              <a:t>mg/</a:t>
            </a:r>
            <a:r>
              <a:rPr lang="sr-Cyrl-CS" sz="2400" smtClean="0"/>
              <a:t>дан, током 6 недеља</a:t>
            </a:r>
            <a:endParaRPr lang="sr-Cyrl-CS" sz="26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СТАФИЛОКОКНИ ЛИМФАДЕНИТИС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686800" cy="49530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z="2800" smtClean="0"/>
              <a:t>Упалом захваћене лимфне жлезде су увећане и веома осетљиве на палпацију. Обично се јавља код деце.</a:t>
            </a:r>
          </a:p>
          <a:p>
            <a:pPr>
              <a:buClr>
                <a:srgbClr val="C00000"/>
              </a:buClr>
              <a:buNone/>
            </a:pPr>
            <a:endParaRPr lang="sr-Cyrl-CS" sz="2000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z="2800" smtClean="0"/>
              <a:t>Лечење:  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 smtClean="0"/>
              <a:t>Клиндамицин, орално, 3-6</a:t>
            </a:r>
            <a:r>
              <a:rPr lang="sr-Latn-CS" sz="2600" smtClean="0"/>
              <a:t>mg/kg</a:t>
            </a:r>
            <a:r>
              <a:rPr lang="sr-Cyrl-CS" sz="2600" smtClean="0"/>
              <a:t> телесне тежине/</a:t>
            </a:r>
            <a:r>
              <a:rPr lang="sr-Cyrl-CS" sz="2600"/>
              <a:t>6</a:t>
            </a:r>
            <a:r>
              <a:rPr lang="sr-Latn-CS" sz="2600" smtClean="0"/>
              <a:t>h</a:t>
            </a:r>
            <a:r>
              <a:rPr lang="sr-Cyrl-CS" sz="2600" smtClean="0"/>
              <a:t>, током 7-10 дана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1665</Words>
  <Application>Microsoft Office PowerPoint</Application>
  <PresentationFormat>On-screen Show (4:3)</PresentationFormat>
  <Paragraphs>315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ЛЕЧЕЊЕ ИНФЕКЦИЈА УСНЕ ДУПЉЕ</vt:lpstr>
      <vt:lpstr>БАКТЕРИЈСКЕ ИНФЕКЦИЈЕ</vt:lpstr>
      <vt:lpstr>БАКТЕРИЈСКЕ ИНФЕКЦИЈЕ</vt:lpstr>
      <vt:lpstr>АПИКАЛНИ АПСЦЕС</vt:lpstr>
      <vt:lpstr>ПЕРИОДОНТАЛНИ АПСЦЕС</vt:lpstr>
      <vt:lpstr>ПЕРИКОРОНИТИС</vt:lpstr>
      <vt:lpstr>АЛВЕОЛАРНИ ОСТЕИТИС</vt:lpstr>
      <vt:lpstr>АКТИНОМИКОЗА</vt:lpstr>
      <vt:lpstr>СТАФИЛОКОКНИ ЛИМФАДЕНИТИС</vt:lpstr>
      <vt:lpstr>ЛУДВИГОВА АНГИНА</vt:lpstr>
      <vt:lpstr>ЛУДВИГОВА АНГИНА</vt:lpstr>
      <vt:lpstr>НЕКРОТИЗИРАЈУЋИ ФАСЦИТИС</vt:lpstr>
      <vt:lpstr>БАКТЕРИЈСКЕ ИНФЕКЦИЈЕ</vt:lpstr>
      <vt:lpstr>ШАРЛАХ</vt:lpstr>
      <vt:lpstr>СИФИЛИС</vt:lpstr>
      <vt:lpstr>СИФИЛИС</vt:lpstr>
      <vt:lpstr>КОНГЕНИТАЛНИ СИФИЛИС</vt:lpstr>
      <vt:lpstr>ГОНОРЕЈА</vt:lpstr>
      <vt:lpstr>ТУБЕРКУЛОЗА</vt:lpstr>
      <vt:lpstr>ТУБЕРКУЛОЗА</vt:lpstr>
      <vt:lpstr>ТУБЕРКУЛОЗА</vt:lpstr>
      <vt:lpstr>ТУБЕРКУЛОЗА</vt:lpstr>
      <vt:lpstr>ТУБЕРКУЛОЗА</vt:lpstr>
      <vt:lpstr>ТУБЕРКУЛОЗА</vt:lpstr>
      <vt:lpstr>ТУБЕРКУЛОЗА</vt:lpstr>
      <vt:lpstr>ТУБЕРКУЛОЗА</vt:lpstr>
      <vt:lpstr>ТУБЕРКУЛОЗА</vt:lpstr>
      <vt:lpstr>ТУБЕРКУЛОЗА</vt:lpstr>
      <vt:lpstr>ОРАЛНА КАНДИДИЈАЗА</vt:lpstr>
      <vt:lpstr>ОРАЛНА КАНДИДИЈАЗА</vt:lpstr>
      <vt:lpstr>ОРАЛНА КАНДИДИЈАЗА</vt:lpstr>
      <vt:lpstr>ОРАЛНА КАНДИДИЈАЗА</vt:lpstr>
      <vt:lpstr>ОРАЛНА КАНДИДИЈАЗА</vt:lpstr>
      <vt:lpstr>ОРАЛНА КАНДИДИЈАЗА</vt:lpstr>
      <vt:lpstr>ОРАЛНА КАНДИДИЈАЗА</vt:lpstr>
      <vt:lpstr>ОРАЛНА КАНДИДИЈАЗА</vt:lpstr>
      <vt:lpstr>НЕЖЕЉЕНА ДЕЈСТВА АНТИМИКОТИКА</vt:lpstr>
      <vt:lpstr>НЕЖЕЉЕНА ДЕЈСТВА АНТИМИКОТИКА</vt:lpstr>
      <vt:lpstr>НЕЖЕЉЕНА ДЕЈСТВА АНТИМИКОТИКА</vt:lpstr>
      <vt:lpstr>НЕЖЕЉЕНА ДЕЈСТВА АНТИМИКОТИКА</vt:lpstr>
      <vt:lpstr>НЕЖЕЉЕНА ДЕЈСТВА АНТИМИКОТИКА</vt:lpstr>
    </vt:vector>
  </TitlesOfParts>
  <Company>Medicinski fakultet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ЛЕЧЕЊЕ ИНФЕКЦИЈА УСНЕ ДУПЉЕ</dc:title>
  <dc:creator>Snezana</dc:creator>
  <cp:lastModifiedBy>Snezana</cp:lastModifiedBy>
  <cp:revision>39</cp:revision>
  <dcterms:created xsi:type="dcterms:W3CDTF">2012-01-16T11:09:20Z</dcterms:created>
  <dcterms:modified xsi:type="dcterms:W3CDTF">2012-01-18T10:25:53Z</dcterms:modified>
</cp:coreProperties>
</file>